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p:sldMasterIdLst>
    <p:sldMasterId id="2147483648" r:id="rId1"/>
  </p:sldMasterIdLst>
  <p:notesMasterIdLst>
    <p:notesMasterId r:id="rId24"/>
  </p:notesMasterIdLst>
  <p:handoutMasterIdLst>
    <p:handoutMasterId r:id="rId25"/>
  </p:handoutMasterIdLst>
  <p:sldIdLst>
    <p:sldId id="323" r:id="rId2"/>
    <p:sldId id="330" r:id="rId3"/>
    <p:sldId id="371" r:id="rId4"/>
    <p:sldId id="391" r:id="rId5"/>
    <p:sldId id="393" r:id="rId6"/>
    <p:sldId id="390" r:id="rId7"/>
    <p:sldId id="400" r:id="rId8"/>
    <p:sldId id="396" r:id="rId9"/>
    <p:sldId id="394" r:id="rId10"/>
    <p:sldId id="395" r:id="rId11"/>
    <p:sldId id="362" r:id="rId12"/>
    <p:sldId id="392" r:id="rId13"/>
    <p:sldId id="295" r:id="rId14"/>
    <p:sldId id="326" r:id="rId15"/>
    <p:sldId id="397" r:id="rId16"/>
    <p:sldId id="398" r:id="rId17"/>
    <p:sldId id="376" r:id="rId18"/>
    <p:sldId id="364" r:id="rId19"/>
    <p:sldId id="368" r:id="rId20"/>
    <p:sldId id="401" r:id="rId21"/>
    <p:sldId id="375" r:id="rId22"/>
    <p:sldId id="344" r:id="rId2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1032"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3A27"/>
    <a:srgbClr val="F6B217"/>
    <a:srgbClr val="ED9B24"/>
    <a:srgbClr val="EB5223"/>
    <a:srgbClr val="3B9651"/>
    <a:srgbClr val="44B7EF"/>
    <a:srgbClr val="0076A3"/>
    <a:srgbClr val="FFFFFF"/>
    <a:srgbClr val="F5B31A"/>
    <a:srgbClr val="E44D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94" autoAdjust="0"/>
    <p:restoredTop sz="91638" autoAdjust="0"/>
  </p:normalViewPr>
  <p:slideViewPr>
    <p:cSldViewPr snapToGrid="0" showGuides="1">
      <p:cViewPr varScale="1">
        <p:scale>
          <a:sx n="79" d="100"/>
          <a:sy n="79" d="100"/>
        </p:scale>
        <p:origin x="1086" y="84"/>
      </p:cViewPr>
      <p:guideLst>
        <p:guide orient="horz" pos="2112"/>
        <p:guide pos="1032"/>
      </p:guideLst>
    </p:cSldViewPr>
  </p:slideViewPr>
  <p:notesTextViewPr>
    <p:cViewPr>
      <p:scale>
        <a:sx n="1" d="1"/>
        <a:sy n="1" d="1"/>
      </p:scale>
      <p:origin x="0" y="0"/>
    </p:cViewPr>
  </p:notesTextViewPr>
  <p:sorterViewPr>
    <p:cViewPr varScale="1">
      <p:scale>
        <a:sx n="100" d="100"/>
        <a:sy n="100" d="100"/>
      </p:scale>
      <p:origin x="0" y="-1122"/>
    </p:cViewPr>
  </p:sorterViewPr>
  <p:notesViewPr>
    <p:cSldViewPr snapToGrid="0" showGuides="1">
      <p:cViewPr varScale="1">
        <p:scale>
          <a:sx n="55" d="100"/>
          <a:sy n="55" d="100"/>
        </p:scale>
        <p:origin x="2880"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AD17D3C-C867-734C-B089-A2AC67806234}" type="datetime1">
              <a:rPr lang="en-US" smtClean="0"/>
              <a:t>4/20/2017</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5B3654E-A79A-6646-87EC-03DE6E6421C6}" type="slidenum">
              <a:rPr lang="en-US" smtClean="0"/>
              <a:t>‹#›</a:t>
            </a:fld>
            <a:endParaRPr lang="en-US" dirty="0"/>
          </a:p>
        </p:txBody>
      </p:sp>
    </p:spTree>
    <p:extLst>
      <p:ext uri="{BB962C8B-B14F-4D97-AF65-F5344CB8AC3E}">
        <p14:creationId xmlns:p14="http://schemas.microsoft.com/office/powerpoint/2010/main" val="46977360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BD4EE4B-76FD-504C-B7CD-FFC2E3C6C95A}" type="datetime1">
              <a:rPr lang="en-US" smtClean="0"/>
              <a:t>4/20/2017</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0B54A0C-12D6-0248-8DA8-6B9F70FDC7F7}" type="slidenum">
              <a:rPr lang="en-US" smtClean="0"/>
              <a:t>‹#›</a:t>
            </a:fld>
            <a:endParaRPr lang="en-US" dirty="0"/>
          </a:p>
        </p:txBody>
      </p:sp>
    </p:spTree>
    <p:extLst>
      <p:ext uri="{BB962C8B-B14F-4D97-AF65-F5344CB8AC3E}">
        <p14:creationId xmlns:p14="http://schemas.microsoft.com/office/powerpoint/2010/main" val="20506351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54A0C-12D6-0248-8DA8-6B9F70FDC7F7}" type="slidenum">
              <a:rPr lang="en-US" smtClean="0"/>
              <a:t>2</a:t>
            </a:fld>
            <a:endParaRPr lang="en-US" dirty="0"/>
          </a:p>
        </p:txBody>
      </p:sp>
      <p:sp>
        <p:nvSpPr>
          <p:cNvPr id="5" name="Date Placeholder 4"/>
          <p:cNvSpPr>
            <a:spLocks noGrp="1"/>
          </p:cNvSpPr>
          <p:nvPr>
            <p:ph type="dt" idx="11"/>
          </p:nvPr>
        </p:nvSpPr>
        <p:spPr/>
        <p:txBody>
          <a:bodyPr/>
          <a:lstStyle/>
          <a:p>
            <a:fld id="{3CFDAC15-5ABC-FC40-A964-C0DF4B76121F}" type="datetime1">
              <a:rPr lang="en-US" smtClean="0"/>
              <a:t>4/20/2017</a:t>
            </a:fld>
            <a:endParaRPr lang="en-US" dirty="0"/>
          </a:p>
        </p:txBody>
      </p:sp>
    </p:spTree>
    <p:extLst>
      <p:ext uri="{BB962C8B-B14F-4D97-AF65-F5344CB8AC3E}">
        <p14:creationId xmlns:p14="http://schemas.microsoft.com/office/powerpoint/2010/main" val="1374047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BD4EE4B-76FD-504C-B7CD-FFC2E3C6C95A}" type="datetime1">
              <a:rPr lang="en-US" smtClean="0"/>
              <a:t>4/20/2017</a:t>
            </a:fld>
            <a:endParaRPr lang="en-US" dirty="0"/>
          </a:p>
        </p:txBody>
      </p:sp>
      <p:sp>
        <p:nvSpPr>
          <p:cNvPr id="5" name="Slide Number Placeholder 4"/>
          <p:cNvSpPr>
            <a:spLocks noGrp="1"/>
          </p:cNvSpPr>
          <p:nvPr>
            <p:ph type="sldNum" sz="quarter" idx="11"/>
          </p:nvPr>
        </p:nvSpPr>
        <p:spPr/>
        <p:txBody>
          <a:bodyPr/>
          <a:lstStyle/>
          <a:p>
            <a:fld id="{10B54A0C-12D6-0248-8DA8-6B9F70FDC7F7}" type="slidenum">
              <a:rPr lang="en-US" smtClean="0"/>
              <a:t>11</a:t>
            </a:fld>
            <a:endParaRPr lang="en-US" dirty="0"/>
          </a:p>
        </p:txBody>
      </p:sp>
    </p:spTree>
    <p:extLst>
      <p:ext uri="{BB962C8B-B14F-4D97-AF65-F5344CB8AC3E}">
        <p14:creationId xmlns:p14="http://schemas.microsoft.com/office/powerpoint/2010/main" val="3355716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indent="-483306">
              <a:lnSpc>
                <a:spcPct val="120000"/>
              </a:lnSpc>
              <a:buFont typeface="Arial" charset="0"/>
              <a:buChar char="•"/>
            </a:pPr>
            <a:endParaRPr lang="en-US" sz="1300" dirty="0"/>
          </a:p>
        </p:txBody>
      </p:sp>
      <p:sp>
        <p:nvSpPr>
          <p:cNvPr id="4" name="Slide Number Placeholder 3"/>
          <p:cNvSpPr>
            <a:spLocks noGrp="1"/>
          </p:cNvSpPr>
          <p:nvPr>
            <p:ph type="sldNum" sz="quarter" idx="10"/>
          </p:nvPr>
        </p:nvSpPr>
        <p:spPr/>
        <p:txBody>
          <a:bodyPr/>
          <a:lstStyle/>
          <a:p>
            <a:fld id="{10B54A0C-12D6-0248-8DA8-6B9F70FDC7F7}" type="slidenum">
              <a:rPr lang="en-US" smtClean="0"/>
              <a:t>12</a:t>
            </a:fld>
            <a:endParaRPr lang="en-US" dirty="0"/>
          </a:p>
        </p:txBody>
      </p:sp>
      <p:sp>
        <p:nvSpPr>
          <p:cNvPr id="5" name="Date Placeholder 4"/>
          <p:cNvSpPr>
            <a:spLocks noGrp="1"/>
          </p:cNvSpPr>
          <p:nvPr>
            <p:ph type="dt" idx="11"/>
          </p:nvPr>
        </p:nvSpPr>
        <p:spPr/>
        <p:txBody>
          <a:bodyPr/>
          <a:lstStyle/>
          <a:p>
            <a:fld id="{AB6B54BB-E188-9446-A8F5-10D82B5A89D3}" type="datetime1">
              <a:rPr lang="en-US" smtClean="0"/>
              <a:t>4/20/2017</a:t>
            </a:fld>
            <a:endParaRPr lang="en-US" dirty="0"/>
          </a:p>
        </p:txBody>
      </p:sp>
    </p:spTree>
    <p:extLst>
      <p:ext uri="{BB962C8B-B14F-4D97-AF65-F5344CB8AC3E}">
        <p14:creationId xmlns:p14="http://schemas.microsoft.com/office/powerpoint/2010/main" val="4121929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54A0C-12D6-0248-8DA8-6B9F70FDC7F7}" type="slidenum">
              <a:rPr lang="en-US" smtClean="0"/>
              <a:t>13</a:t>
            </a:fld>
            <a:endParaRPr lang="en-US" dirty="0"/>
          </a:p>
        </p:txBody>
      </p:sp>
      <p:sp>
        <p:nvSpPr>
          <p:cNvPr id="5" name="Date Placeholder 4"/>
          <p:cNvSpPr>
            <a:spLocks noGrp="1"/>
          </p:cNvSpPr>
          <p:nvPr>
            <p:ph type="dt" idx="11"/>
          </p:nvPr>
        </p:nvSpPr>
        <p:spPr/>
        <p:txBody>
          <a:bodyPr/>
          <a:lstStyle/>
          <a:p>
            <a:fld id="{EBA5499E-7D3A-E74C-9A1A-A595AC4DF66F}" type="datetime1">
              <a:rPr lang="en-US" smtClean="0"/>
              <a:t>4/20/2017</a:t>
            </a:fld>
            <a:endParaRPr lang="en-US" dirty="0"/>
          </a:p>
        </p:txBody>
      </p:sp>
    </p:spTree>
    <p:extLst>
      <p:ext uri="{BB962C8B-B14F-4D97-AF65-F5344CB8AC3E}">
        <p14:creationId xmlns:p14="http://schemas.microsoft.com/office/powerpoint/2010/main" val="1480071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0B54A0C-12D6-0248-8DA8-6B9F70FDC7F7}" type="slidenum">
              <a:rPr lang="en-US" smtClean="0"/>
              <a:t>14</a:t>
            </a:fld>
            <a:endParaRPr lang="en-US" dirty="0"/>
          </a:p>
        </p:txBody>
      </p:sp>
      <p:sp>
        <p:nvSpPr>
          <p:cNvPr id="5" name="Date Placeholder 4"/>
          <p:cNvSpPr>
            <a:spLocks noGrp="1"/>
          </p:cNvSpPr>
          <p:nvPr>
            <p:ph type="dt" idx="11"/>
          </p:nvPr>
        </p:nvSpPr>
        <p:spPr/>
        <p:txBody>
          <a:bodyPr/>
          <a:lstStyle/>
          <a:p>
            <a:fld id="{7653AF0C-70F4-F142-BBAB-8F7DADC2F1E5}" type="datetime1">
              <a:rPr lang="en-US" smtClean="0"/>
              <a:t>4/20/2017</a:t>
            </a:fld>
            <a:endParaRPr lang="en-US" dirty="0"/>
          </a:p>
        </p:txBody>
      </p:sp>
    </p:spTree>
    <p:extLst>
      <p:ext uri="{BB962C8B-B14F-4D97-AF65-F5344CB8AC3E}">
        <p14:creationId xmlns:p14="http://schemas.microsoft.com/office/powerpoint/2010/main" val="1461202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54A0C-12D6-0248-8DA8-6B9F70FDC7F7}" type="slidenum">
              <a:rPr lang="en-US" smtClean="0"/>
              <a:t>15</a:t>
            </a:fld>
            <a:endParaRPr lang="en-US" dirty="0"/>
          </a:p>
        </p:txBody>
      </p:sp>
      <p:sp>
        <p:nvSpPr>
          <p:cNvPr id="5" name="Date Placeholder 4"/>
          <p:cNvSpPr>
            <a:spLocks noGrp="1"/>
          </p:cNvSpPr>
          <p:nvPr>
            <p:ph type="dt" idx="11"/>
          </p:nvPr>
        </p:nvSpPr>
        <p:spPr/>
        <p:txBody>
          <a:bodyPr/>
          <a:lstStyle/>
          <a:p>
            <a:fld id="{7E901E36-8C40-E841-8871-FAE4646CF452}" type="datetime1">
              <a:rPr lang="en-US" smtClean="0"/>
              <a:t>4/20/2017</a:t>
            </a:fld>
            <a:endParaRPr lang="en-US" dirty="0"/>
          </a:p>
        </p:txBody>
      </p:sp>
    </p:spTree>
    <p:extLst>
      <p:ext uri="{BB962C8B-B14F-4D97-AF65-F5344CB8AC3E}">
        <p14:creationId xmlns:p14="http://schemas.microsoft.com/office/powerpoint/2010/main" val="383453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54A0C-12D6-0248-8DA8-6B9F70FDC7F7}" type="slidenum">
              <a:rPr lang="en-US" smtClean="0"/>
              <a:t>16</a:t>
            </a:fld>
            <a:endParaRPr lang="en-US" dirty="0"/>
          </a:p>
        </p:txBody>
      </p:sp>
      <p:sp>
        <p:nvSpPr>
          <p:cNvPr id="5" name="Date Placeholder 4"/>
          <p:cNvSpPr>
            <a:spLocks noGrp="1"/>
          </p:cNvSpPr>
          <p:nvPr>
            <p:ph type="dt" idx="11"/>
          </p:nvPr>
        </p:nvSpPr>
        <p:spPr/>
        <p:txBody>
          <a:bodyPr/>
          <a:lstStyle/>
          <a:p>
            <a:fld id="{EBA5499E-7D3A-E74C-9A1A-A595AC4DF66F}" type="datetime1">
              <a:rPr lang="en-US" smtClean="0"/>
              <a:t>4/20/2017</a:t>
            </a:fld>
            <a:endParaRPr lang="en-US" dirty="0"/>
          </a:p>
        </p:txBody>
      </p:sp>
    </p:spTree>
    <p:extLst>
      <p:ext uri="{BB962C8B-B14F-4D97-AF65-F5344CB8AC3E}">
        <p14:creationId xmlns:p14="http://schemas.microsoft.com/office/powerpoint/2010/main" val="3098596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10B54A0C-12D6-0248-8DA8-6B9F70FDC7F7}" type="slidenum">
              <a:rPr lang="en-US" smtClean="0"/>
              <a:t>17</a:t>
            </a:fld>
            <a:endParaRPr lang="en-US" dirty="0"/>
          </a:p>
        </p:txBody>
      </p:sp>
      <p:sp>
        <p:nvSpPr>
          <p:cNvPr id="5" name="Date Placeholder 4"/>
          <p:cNvSpPr>
            <a:spLocks noGrp="1"/>
          </p:cNvSpPr>
          <p:nvPr>
            <p:ph type="dt" idx="11"/>
          </p:nvPr>
        </p:nvSpPr>
        <p:spPr/>
        <p:txBody>
          <a:bodyPr/>
          <a:lstStyle/>
          <a:p>
            <a:fld id="{AB6B54BB-E188-9446-A8F5-10D82B5A89D3}" type="datetime1">
              <a:rPr lang="en-US" smtClean="0"/>
              <a:t>4/20/2017</a:t>
            </a:fld>
            <a:endParaRPr lang="en-US" dirty="0"/>
          </a:p>
        </p:txBody>
      </p:sp>
    </p:spTree>
    <p:extLst>
      <p:ext uri="{BB962C8B-B14F-4D97-AF65-F5344CB8AC3E}">
        <p14:creationId xmlns:p14="http://schemas.microsoft.com/office/powerpoint/2010/main" val="286824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10B54A0C-12D6-0248-8DA8-6B9F70FDC7F7}" type="slidenum">
              <a:rPr lang="en-US" smtClean="0"/>
              <a:t>18</a:t>
            </a:fld>
            <a:endParaRPr lang="en-US" dirty="0"/>
          </a:p>
        </p:txBody>
      </p:sp>
      <p:sp>
        <p:nvSpPr>
          <p:cNvPr id="5" name="Date Placeholder 4"/>
          <p:cNvSpPr>
            <a:spLocks noGrp="1"/>
          </p:cNvSpPr>
          <p:nvPr>
            <p:ph type="dt" idx="11"/>
          </p:nvPr>
        </p:nvSpPr>
        <p:spPr/>
        <p:txBody>
          <a:bodyPr/>
          <a:lstStyle/>
          <a:p>
            <a:fld id="{AB6B54BB-E188-9446-A8F5-10D82B5A89D3}" type="datetime1">
              <a:rPr lang="en-US" smtClean="0"/>
              <a:t>4/20/2017</a:t>
            </a:fld>
            <a:endParaRPr lang="en-US" dirty="0"/>
          </a:p>
        </p:txBody>
      </p:sp>
    </p:spTree>
    <p:extLst>
      <p:ext uri="{BB962C8B-B14F-4D97-AF65-F5344CB8AC3E}">
        <p14:creationId xmlns:p14="http://schemas.microsoft.com/office/powerpoint/2010/main" val="3762473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10B54A0C-12D6-0248-8DA8-6B9F70FDC7F7}" type="slidenum">
              <a:rPr lang="en-US" smtClean="0"/>
              <a:t>19</a:t>
            </a:fld>
            <a:endParaRPr lang="en-US" dirty="0"/>
          </a:p>
        </p:txBody>
      </p:sp>
      <p:sp>
        <p:nvSpPr>
          <p:cNvPr id="5" name="Date Placeholder 4"/>
          <p:cNvSpPr>
            <a:spLocks noGrp="1"/>
          </p:cNvSpPr>
          <p:nvPr>
            <p:ph type="dt" idx="11"/>
          </p:nvPr>
        </p:nvSpPr>
        <p:spPr/>
        <p:txBody>
          <a:bodyPr/>
          <a:lstStyle/>
          <a:p>
            <a:fld id="{AB6B54BB-E188-9446-A8F5-10D82B5A89D3}" type="datetime1">
              <a:rPr lang="en-US" smtClean="0"/>
              <a:t>4/20/2017</a:t>
            </a:fld>
            <a:endParaRPr lang="en-US" dirty="0"/>
          </a:p>
        </p:txBody>
      </p:sp>
    </p:spTree>
    <p:extLst>
      <p:ext uri="{BB962C8B-B14F-4D97-AF65-F5344CB8AC3E}">
        <p14:creationId xmlns:p14="http://schemas.microsoft.com/office/powerpoint/2010/main" val="3044817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sz="1300" dirty="0"/>
          </a:p>
        </p:txBody>
      </p:sp>
      <p:sp>
        <p:nvSpPr>
          <p:cNvPr id="4" name="Slide Number Placeholder 3"/>
          <p:cNvSpPr>
            <a:spLocks noGrp="1"/>
          </p:cNvSpPr>
          <p:nvPr>
            <p:ph type="sldNum" sz="quarter" idx="10"/>
          </p:nvPr>
        </p:nvSpPr>
        <p:spPr/>
        <p:txBody>
          <a:bodyPr/>
          <a:lstStyle/>
          <a:p>
            <a:fld id="{10B54A0C-12D6-0248-8DA8-6B9F70FDC7F7}" type="slidenum">
              <a:rPr lang="en-US" smtClean="0"/>
              <a:t>20</a:t>
            </a:fld>
            <a:endParaRPr lang="en-US" dirty="0"/>
          </a:p>
        </p:txBody>
      </p:sp>
      <p:sp>
        <p:nvSpPr>
          <p:cNvPr id="5" name="Date Placeholder 4"/>
          <p:cNvSpPr>
            <a:spLocks noGrp="1"/>
          </p:cNvSpPr>
          <p:nvPr>
            <p:ph type="dt" idx="11"/>
          </p:nvPr>
        </p:nvSpPr>
        <p:spPr/>
        <p:txBody>
          <a:bodyPr/>
          <a:lstStyle/>
          <a:p>
            <a:fld id="{AB6B54BB-E188-9446-A8F5-10D82B5A89D3}" type="datetime1">
              <a:rPr lang="en-US" smtClean="0"/>
              <a:t>4/20/2017</a:t>
            </a:fld>
            <a:endParaRPr lang="en-US" dirty="0"/>
          </a:p>
        </p:txBody>
      </p:sp>
    </p:spTree>
    <p:extLst>
      <p:ext uri="{BB962C8B-B14F-4D97-AF65-F5344CB8AC3E}">
        <p14:creationId xmlns:p14="http://schemas.microsoft.com/office/powerpoint/2010/main" val="379577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54A0C-12D6-0248-8DA8-6B9F70FDC7F7}" type="slidenum">
              <a:rPr lang="en-US" smtClean="0"/>
              <a:t>3</a:t>
            </a:fld>
            <a:endParaRPr lang="en-US" dirty="0"/>
          </a:p>
        </p:txBody>
      </p:sp>
      <p:sp>
        <p:nvSpPr>
          <p:cNvPr id="5" name="Date Placeholder 4"/>
          <p:cNvSpPr>
            <a:spLocks noGrp="1"/>
          </p:cNvSpPr>
          <p:nvPr>
            <p:ph type="dt" idx="11"/>
          </p:nvPr>
        </p:nvSpPr>
        <p:spPr/>
        <p:txBody>
          <a:bodyPr/>
          <a:lstStyle/>
          <a:p>
            <a:fld id="{EBA5499E-7D3A-E74C-9A1A-A595AC4DF66F}" type="datetime1">
              <a:rPr lang="en-US" smtClean="0"/>
              <a:t>4/20/2017</a:t>
            </a:fld>
            <a:endParaRPr lang="en-US" dirty="0"/>
          </a:p>
        </p:txBody>
      </p:sp>
    </p:spTree>
    <p:extLst>
      <p:ext uri="{BB962C8B-B14F-4D97-AF65-F5344CB8AC3E}">
        <p14:creationId xmlns:p14="http://schemas.microsoft.com/office/powerpoint/2010/main" val="142951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10B54A0C-12D6-0248-8DA8-6B9F70FDC7F7}" type="slidenum">
              <a:rPr lang="en-US" smtClean="0"/>
              <a:t>21</a:t>
            </a:fld>
            <a:endParaRPr lang="en-US" dirty="0"/>
          </a:p>
        </p:txBody>
      </p:sp>
      <p:sp>
        <p:nvSpPr>
          <p:cNvPr id="5" name="Date Placeholder 4"/>
          <p:cNvSpPr>
            <a:spLocks noGrp="1"/>
          </p:cNvSpPr>
          <p:nvPr>
            <p:ph type="dt" idx="11"/>
          </p:nvPr>
        </p:nvSpPr>
        <p:spPr/>
        <p:txBody>
          <a:bodyPr/>
          <a:lstStyle/>
          <a:p>
            <a:fld id="{AB6B54BB-E188-9446-A8F5-10D82B5A89D3}" type="datetime1">
              <a:rPr lang="en-US" smtClean="0"/>
              <a:t>4/20/2017</a:t>
            </a:fld>
            <a:endParaRPr lang="en-US" dirty="0"/>
          </a:p>
        </p:txBody>
      </p:sp>
    </p:spTree>
    <p:extLst>
      <p:ext uri="{BB962C8B-B14F-4D97-AF65-F5344CB8AC3E}">
        <p14:creationId xmlns:p14="http://schemas.microsoft.com/office/powerpoint/2010/main" val="1349091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10B54A0C-12D6-0248-8DA8-6B9F70FDC7F7}" type="slidenum">
              <a:rPr lang="en-US" smtClean="0"/>
              <a:t>22</a:t>
            </a:fld>
            <a:endParaRPr lang="en-US" dirty="0"/>
          </a:p>
        </p:txBody>
      </p:sp>
      <p:sp>
        <p:nvSpPr>
          <p:cNvPr id="5" name="Date Placeholder 4"/>
          <p:cNvSpPr>
            <a:spLocks noGrp="1"/>
          </p:cNvSpPr>
          <p:nvPr>
            <p:ph type="dt" idx="11"/>
          </p:nvPr>
        </p:nvSpPr>
        <p:spPr/>
        <p:txBody>
          <a:bodyPr/>
          <a:lstStyle/>
          <a:p>
            <a:fld id="{AB6B54BB-E188-9446-A8F5-10D82B5A89D3}" type="datetime1">
              <a:rPr lang="en-US" smtClean="0"/>
              <a:t>4/20/2017</a:t>
            </a:fld>
            <a:endParaRPr lang="en-US" dirty="0"/>
          </a:p>
        </p:txBody>
      </p:sp>
    </p:spTree>
    <p:extLst>
      <p:ext uri="{BB962C8B-B14F-4D97-AF65-F5344CB8AC3E}">
        <p14:creationId xmlns:p14="http://schemas.microsoft.com/office/powerpoint/2010/main" val="2666211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54A0C-12D6-0248-8DA8-6B9F70FDC7F7}" type="slidenum">
              <a:rPr lang="en-US" smtClean="0"/>
              <a:t>23</a:t>
            </a:fld>
            <a:endParaRPr lang="en-US" dirty="0"/>
          </a:p>
        </p:txBody>
      </p:sp>
      <p:sp>
        <p:nvSpPr>
          <p:cNvPr id="5" name="Date Placeholder 4"/>
          <p:cNvSpPr>
            <a:spLocks noGrp="1"/>
          </p:cNvSpPr>
          <p:nvPr>
            <p:ph type="dt" idx="11"/>
          </p:nvPr>
        </p:nvSpPr>
        <p:spPr/>
        <p:txBody>
          <a:bodyPr/>
          <a:lstStyle/>
          <a:p>
            <a:fld id="{EBA5499E-7D3A-E74C-9A1A-A595AC4DF66F}" type="datetime1">
              <a:rPr lang="en-US" smtClean="0"/>
              <a:t>4/20/2017</a:t>
            </a:fld>
            <a:endParaRPr lang="en-US" dirty="0"/>
          </a:p>
        </p:txBody>
      </p:sp>
    </p:spTree>
    <p:extLst>
      <p:ext uri="{BB962C8B-B14F-4D97-AF65-F5344CB8AC3E}">
        <p14:creationId xmlns:p14="http://schemas.microsoft.com/office/powerpoint/2010/main" val="2038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BD4EE4B-76FD-504C-B7CD-FFC2E3C6C95A}" type="datetime1">
              <a:rPr lang="en-US" smtClean="0"/>
              <a:t>4/20/2017</a:t>
            </a:fld>
            <a:endParaRPr lang="en-US" dirty="0"/>
          </a:p>
        </p:txBody>
      </p:sp>
      <p:sp>
        <p:nvSpPr>
          <p:cNvPr id="5" name="Slide Number Placeholder 4"/>
          <p:cNvSpPr>
            <a:spLocks noGrp="1"/>
          </p:cNvSpPr>
          <p:nvPr>
            <p:ph type="sldNum" sz="quarter" idx="11"/>
          </p:nvPr>
        </p:nvSpPr>
        <p:spPr/>
        <p:txBody>
          <a:bodyPr/>
          <a:lstStyle/>
          <a:p>
            <a:fld id="{10B54A0C-12D6-0248-8DA8-6B9F70FDC7F7}" type="slidenum">
              <a:rPr lang="en-US" smtClean="0"/>
              <a:t>4</a:t>
            </a:fld>
            <a:endParaRPr lang="en-US" dirty="0"/>
          </a:p>
        </p:txBody>
      </p:sp>
    </p:spTree>
    <p:extLst>
      <p:ext uri="{BB962C8B-B14F-4D97-AF65-F5344CB8AC3E}">
        <p14:creationId xmlns:p14="http://schemas.microsoft.com/office/powerpoint/2010/main" val="585488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BD4EE4B-76FD-504C-B7CD-FFC2E3C6C95A}" type="datetime1">
              <a:rPr lang="en-US" smtClean="0"/>
              <a:t>4/20/2017</a:t>
            </a:fld>
            <a:endParaRPr lang="en-US" dirty="0"/>
          </a:p>
        </p:txBody>
      </p:sp>
      <p:sp>
        <p:nvSpPr>
          <p:cNvPr id="5" name="Slide Number Placeholder 4"/>
          <p:cNvSpPr>
            <a:spLocks noGrp="1"/>
          </p:cNvSpPr>
          <p:nvPr>
            <p:ph type="sldNum" sz="quarter" idx="11"/>
          </p:nvPr>
        </p:nvSpPr>
        <p:spPr/>
        <p:txBody>
          <a:bodyPr/>
          <a:lstStyle/>
          <a:p>
            <a:fld id="{10B54A0C-12D6-0248-8DA8-6B9F70FDC7F7}" type="slidenum">
              <a:rPr lang="en-US" smtClean="0"/>
              <a:t>5</a:t>
            </a:fld>
            <a:endParaRPr lang="en-US" dirty="0"/>
          </a:p>
        </p:txBody>
      </p:sp>
    </p:spTree>
    <p:extLst>
      <p:ext uri="{BB962C8B-B14F-4D97-AF65-F5344CB8AC3E}">
        <p14:creationId xmlns:p14="http://schemas.microsoft.com/office/powerpoint/2010/main" val="2382401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54A0C-12D6-0248-8DA8-6B9F70FDC7F7}" type="slidenum">
              <a:rPr lang="en-US" smtClean="0"/>
              <a:t>6</a:t>
            </a:fld>
            <a:endParaRPr lang="en-US" dirty="0"/>
          </a:p>
        </p:txBody>
      </p:sp>
      <p:sp>
        <p:nvSpPr>
          <p:cNvPr id="5" name="Date Placeholder 4"/>
          <p:cNvSpPr>
            <a:spLocks noGrp="1"/>
          </p:cNvSpPr>
          <p:nvPr>
            <p:ph type="dt" idx="11"/>
          </p:nvPr>
        </p:nvSpPr>
        <p:spPr/>
        <p:txBody>
          <a:bodyPr/>
          <a:lstStyle/>
          <a:p>
            <a:fld id="{EBA5499E-7D3A-E74C-9A1A-A595AC4DF66F}" type="datetime1">
              <a:rPr lang="en-US" smtClean="0"/>
              <a:t>4/20/2017</a:t>
            </a:fld>
            <a:endParaRPr lang="en-US" dirty="0"/>
          </a:p>
        </p:txBody>
      </p:sp>
    </p:spTree>
    <p:extLst>
      <p:ext uri="{BB962C8B-B14F-4D97-AF65-F5344CB8AC3E}">
        <p14:creationId xmlns:p14="http://schemas.microsoft.com/office/powerpoint/2010/main" val="64450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BD4EE4B-76FD-504C-B7CD-FFC2E3C6C95A}" type="datetime1">
              <a:rPr lang="en-US" smtClean="0"/>
              <a:t>4/20/2017</a:t>
            </a:fld>
            <a:endParaRPr lang="en-US" dirty="0"/>
          </a:p>
        </p:txBody>
      </p:sp>
      <p:sp>
        <p:nvSpPr>
          <p:cNvPr id="5" name="Slide Number Placeholder 4"/>
          <p:cNvSpPr>
            <a:spLocks noGrp="1"/>
          </p:cNvSpPr>
          <p:nvPr>
            <p:ph type="sldNum" sz="quarter" idx="11"/>
          </p:nvPr>
        </p:nvSpPr>
        <p:spPr/>
        <p:txBody>
          <a:bodyPr/>
          <a:lstStyle/>
          <a:p>
            <a:fld id="{10B54A0C-12D6-0248-8DA8-6B9F70FDC7F7}" type="slidenum">
              <a:rPr lang="en-US" smtClean="0"/>
              <a:t>7</a:t>
            </a:fld>
            <a:endParaRPr lang="en-US" dirty="0"/>
          </a:p>
        </p:txBody>
      </p:sp>
    </p:spTree>
    <p:extLst>
      <p:ext uri="{BB962C8B-B14F-4D97-AF65-F5344CB8AC3E}">
        <p14:creationId xmlns:p14="http://schemas.microsoft.com/office/powerpoint/2010/main" val="2405761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BD4EE4B-76FD-504C-B7CD-FFC2E3C6C95A}" type="datetime1">
              <a:rPr lang="en-US" smtClean="0"/>
              <a:t>4/20/2017</a:t>
            </a:fld>
            <a:endParaRPr lang="en-US" dirty="0"/>
          </a:p>
        </p:txBody>
      </p:sp>
      <p:sp>
        <p:nvSpPr>
          <p:cNvPr id="5" name="Slide Number Placeholder 4"/>
          <p:cNvSpPr>
            <a:spLocks noGrp="1"/>
          </p:cNvSpPr>
          <p:nvPr>
            <p:ph type="sldNum" sz="quarter" idx="11"/>
          </p:nvPr>
        </p:nvSpPr>
        <p:spPr/>
        <p:txBody>
          <a:bodyPr/>
          <a:lstStyle/>
          <a:p>
            <a:fld id="{10B54A0C-12D6-0248-8DA8-6B9F70FDC7F7}" type="slidenum">
              <a:rPr lang="en-US" smtClean="0"/>
              <a:t>8</a:t>
            </a:fld>
            <a:endParaRPr lang="en-US" dirty="0"/>
          </a:p>
        </p:txBody>
      </p:sp>
    </p:spTree>
    <p:extLst>
      <p:ext uri="{BB962C8B-B14F-4D97-AF65-F5344CB8AC3E}">
        <p14:creationId xmlns:p14="http://schemas.microsoft.com/office/powerpoint/2010/main" val="68659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BD4EE4B-76FD-504C-B7CD-FFC2E3C6C95A}" type="datetime1">
              <a:rPr lang="en-US" smtClean="0"/>
              <a:t>4/20/2017</a:t>
            </a:fld>
            <a:endParaRPr lang="en-US" dirty="0"/>
          </a:p>
        </p:txBody>
      </p:sp>
      <p:sp>
        <p:nvSpPr>
          <p:cNvPr id="5" name="Slide Number Placeholder 4"/>
          <p:cNvSpPr>
            <a:spLocks noGrp="1"/>
          </p:cNvSpPr>
          <p:nvPr>
            <p:ph type="sldNum" sz="quarter" idx="11"/>
          </p:nvPr>
        </p:nvSpPr>
        <p:spPr/>
        <p:txBody>
          <a:bodyPr/>
          <a:lstStyle/>
          <a:p>
            <a:fld id="{10B54A0C-12D6-0248-8DA8-6B9F70FDC7F7}" type="slidenum">
              <a:rPr lang="en-US" smtClean="0"/>
              <a:t>9</a:t>
            </a:fld>
            <a:endParaRPr lang="en-US" dirty="0"/>
          </a:p>
        </p:txBody>
      </p:sp>
    </p:spTree>
    <p:extLst>
      <p:ext uri="{BB962C8B-B14F-4D97-AF65-F5344CB8AC3E}">
        <p14:creationId xmlns:p14="http://schemas.microsoft.com/office/powerpoint/2010/main" val="4142706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BD4EE4B-76FD-504C-B7CD-FFC2E3C6C95A}" type="datetime1">
              <a:rPr lang="en-US" smtClean="0"/>
              <a:t>4/20/2017</a:t>
            </a:fld>
            <a:endParaRPr lang="en-US" dirty="0"/>
          </a:p>
        </p:txBody>
      </p:sp>
      <p:sp>
        <p:nvSpPr>
          <p:cNvPr id="5" name="Slide Number Placeholder 4"/>
          <p:cNvSpPr>
            <a:spLocks noGrp="1"/>
          </p:cNvSpPr>
          <p:nvPr>
            <p:ph type="sldNum" sz="quarter" idx="11"/>
          </p:nvPr>
        </p:nvSpPr>
        <p:spPr/>
        <p:txBody>
          <a:bodyPr/>
          <a:lstStyle/>
          <a:p>
            <a:fld id="{10B54A0C-12D6-0248-8DA8-6B9F70FDC7F7}" type="slidenum">
              <a:rPr lang="en-US" smtClean="0"/>
              <a:t>10</a:t>
            </a:fld>
            <a:endParaRPr lang="en-US" dirty="0"/>
          </a:p>
        </p:txBody>
      </p:sp>
    </p:spTree>
    <p:extLst>
      <p:ext uri="{BB962C8B-B14F-4D97-AF65-F5344CB8AC3E}">
        <p14:creationId xmlns:p14="http://schemas.microsoft.com/office/powerpoint/2010/main" val="2601035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0ADB50-4BB3-6449-812A-82172631FEF7}" type="datetime1">
              <a:rPr lang="en-US" smtClean="0"/>
              <a:t>4/20/2017</a:t>
            </a:fld>
            <a:endParaRPr lang="en-US" dirty="0"/>
          </a:p>
        </p:txBody>
      </p:sp>
      <p:sp>
        <p:nvSpPr>
          <p:cNvPr id="5" name="Footer Placeholder 4"/>
          <p:cNvSpPr>
            <a:spLocks noGrp="1"/>
          </p:cNvSpPr>
          <p:nvPr>
            <p:ph type="ftr" sz="quarter" idx="11"/>
          </p:nvPr>
        </p:nvSpPr>
        <p:spPr/>
        <p:txBody>
          <a:bodyPr/>
          <a:lstStyle/>
          <a:p>
            <a:r>
              <a:rPr lang="en-US" dirty="0"/>
              <a:t>Firefly Partners</a:t>
            </a:r>
          </a:p>
        </p:txBody>
      </p:sp>
      <p:sp>
        <p:nvSpPr>
          <p:cNvPr id="6" name="Slide Number Placeholder 5"/>
          <p:cNvSpPr>
            <a:spLocks noGrp="1"/>
          </p:cNvSpPr>
          <p:nvPr>
            <p:ph type="sldNum" sz="quarter" idx="12"/>
          </p:nvPr>
        </p:nvSpPr>
        <p:spPr/>
        <p:txBody>
          <a:bodyPr/>
          <a:lstStyle/>
          <a:p>
            <a:fld id="{8D9F56E3-06E9-4D96-B7C5-C1F35716512A}" type="slidenum">
              <a:rPr lang="en-US" smtClean="0"/>
              <a:t>‹#›</a:t>
            </a:fld>
            <a:endParaRPr lang="en-US" dirty="0"/>
          </a:p>
        </p:txBody>
      </p:sp>
    </p:spTree>
    <p:extLst>
      <p:ext uri="{BB962C8B-B14F-4D97-AF65-F5344CB8AC3E}">
        <p14:creationId xmlns:p14="http://schemas.microsoft.com/office/powerpoint/2010/main" val="2075186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3B1027-CB00-274E-AED9-2D95D216E3F4}" type="datetime1">
              <a:rPr lang="en-US" smtClean="0"/>
              <a:t>4/20/2017</a:t>
            </a:fld>
            <a:endParaRPr lang="en-US" dirty="0"/>
          </a:p>
        </p:txBody>
      </p:sp>
      <p:sp>
        <p:nvSpPr>
          <p:cNvPr id="5" name="Footer Placeholder 4"/>
          <p:cNvSpPr>
            <a:spLocks noGrp="1"/>
          </p:cNvSpPr>
          <p:nvPr>
            <p:ph type="ftr" sz="quarter" idx="11"/>
          </p:nvPr>
        </p:nvSpPr>
        <p:spPr/>
        <p:txBody>
          <a:bodyPr/>
          <a:lstStyle/>
          <a:p>
            <a:r>
              <a:rPr lang="en-US" dirty="0"/>
              <a:t>Firefly Partners</a:t>
            </a:r>
          </a:p>
        </p:txBody>
      </p:sp>
      <p:sp>
        <p:nvSpPr>
          <p:cNvPr id="6" name="Slide Number Placeholder 5"/>
          <p:cNvSpPr>
            <a:spLocks noGrp="1"/>
          </p:cNvSpPr>
          <p:nvPr>
            <p:ph type="sldNum" sz="quarter" idx="12"/>
          </p:nvPr>
        </p:nvSpPr>
        <p:spPr/>
        <p:txBody>
          <a:bodyPr/>
          <a:lstStyle/>
          <a:p>
            <a:fld id="{8D9F56E3-06E9-4D96-B7C5-C1F35716512A}" type="slidenum">
              <a:rPr lang="en-US" smtClean="0"/>
              <a:t>‹#›</a:t>
            </a:fld>
            <a:endParaRPr lang="en-US" dirty="0"/>
          </a:p>
        </p:txBody>
      </p:sp>
    </p:spTree>
    <p:extLst>
      <p:ext uri="{BB962C8B-B14F-4D97-AF65-F5344CB8AC3E}">
        <p14:creationId xmlns:p14="http://schemas.microsoft.com/office/powerpoint/2010/main" val="273531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91FCE7-D75D-D94B-824E-A474A848E2CA}" type="datetime1">
              <a:rPr lang="en-US" smtClean="0"/>
              <a:t>4/20/2017</a:t>
            </a:fld>
            <a:endParaRPr lang="en-US" dirty="0"/>
          </a:p>
        </p:txBody>
      </p:sp>
      <p:sp>
        <p:nvSpPr>
          <p:cNvPr id="5" name="Footer Placeholder 4"/>
          <p:cNvSpPr>
            <a:spLocks noGrp="1"/>
          </p:cNvSpPr>
          <p:nvPr>
            <p:ph type="ftr" sz="quarter" idx="11"/>
          </p:nvPr>
        </p:nvSpPr>
        <p:spPr/>
        <p:txBody>
          <a:bodyPr/>
          <a:lstStyle/>
          <a:p>
            <a:r>
              <a:rPr lang="en-US" dirty="0"/>
              <a:t>Firefly Partners</a:t>
            </a:r>
          </a:p>
        </p:txBody>
      </p:sp>
      <p:sp>
        <p:nvSpPr>
          <p:cNvPr id="6" name="Slide Number Placeholder 5"/>
          <p:cNvSpPr>
            <a:spLocks noGrp="1"/>
          </p:cNvSpPr>
          <p:nvPr>
            <p:ph type="sldNum" sz="quarter" idx="12"/>
          </p:nvPr>
        </p:nvSpPr>
        <p:spPr/>
        <p:txBody>
          <a:bodyPr/>
          <a:lstStyle/>
          <a:p>
            <a:fld id="{8D9F56E3-06E9-4D96-B7C5-C1F35716512A}" type="slidenum">
              <a:rPr lang="en-US" smtClean="0"/>
              <a:t>‹#›</a:t>
            </a:fld>
            <a:endParaRPr lang="en-US" dirty="0"/>
          </a:p>
        </p:txBody>
      </p:sp>
    </p:spTree>
    <p:extLst>
      <p:ext uri="{BB962C8B-B14F-4D97-AF65-F5344CB8AC3E}">
        <p14:creationId xmlns:p14="http://schemas.microsoft.com/office/powerpoint/2010/main" val="165722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18448-29A7-4446-B972-997D489D2391}" type="datetime1">
              <a:rPr lang="en-US" smtClean="0"/>
              <a:t>4/20/2017</a:t>
            </a:fld>
            <a:endParaRPr lang="en-US" dirty="0"/>
          </a:p>
        </p:txBody>
      </p:sp>
      <p:sp>
        <p:nvSpPr>
          <p:cNvPr id="5" name="Footer Placeholder 4"/>
          <p:cNvSpPr>
            <a:spLocks noGrp="1"/>
          </p:cNvSpPr>
          <p:nvPr>
            <p:ph type="ftr" sz="quarter" idx="11"/>
          </p:nvPr>
        </p:nvSpPr>
        <p:spPr/>
        <p:txBody>
          <a:bodyPr/>
          <a:lstStyle/>
          <a:p>
            <a:r>
              <a:rPr lang="en-US" dirty="0"/>
              <a:t>Firefly Partners</a:t>
            </a:r>
          </a:p>
        </p:txBody>
      </p:sp>
      <p:sp>
        <p:nvSpPr>
          <p:cNvPr id="6" name="Slide Number Placeholder 5"/>
          <p:cNvSpPr>
            <a:spLocks noGrp="1"/>
          </p:cNvSpPr>
          <p:nvPr>
            <p:ph type="sldNum" sz="quarter" idx="12"/>
          </p:nvPr>
        </p:nvSpPr>
        <p:spPr/>
        <p:txBody>
          <a:bodyPr/>
          <a:lstStyle/>
          <a:p>
            <a:fld id="{8D9F56E3-06E9-4D96-B7C5-C1F35716512A}" type="slidenum">
              <a:rPr lang="en-US" smtClean="0"/>
              <a:t>‹#›</a:t>
            </a:fld>
            <a:endParaRPr lang="en-US" dirty="0"/>
          </a:p>
        </p:txBody>
      </p:sp>
    </p:spTree>
    <p:extLst>
      <p:ext uri="{BB962C8B-B14F-4D97-AF65-F5344CB8AC3E}">
        <p14:creationId xmlns:p14="http://schemas.microsoft.com/office/powerpoint/2010/main" val="2817725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67B1C-DFEA-0F48-A935-80ED7701D44B}" type="datetime1">
              <a:rPr lang="en-US" smtClean="0"/>
              <a:t>4/20/2017</a:t>
            </a:fld>
            <a:endParaRPr lang="en-US" dirty="0"/>
          </a:p>
        </p:txBody>
      </p:sp>
      <p:sp>
        <p:nvSpPr>
          <p:cNvPr id="5" name="Footer Placeholder 4"/>
          <p:cNvSpPr>
            <a:spLocks noGrp="1"/>
          </p:cNvSpPr>
          <p:nvPr>
            <p:ph type="ftr" sz="quarter" idx="11"/>
          </p:nvPr>
        </p:nvSpPr>
        <p:spPr/>
        <p:txBody>
          <a:bodyPr/>
          <a:lstStyle/>
          <a:p>
            <a:r>
              <a:rPr lang="en-US" dirty="0"/>
              <a:t>Firefly Partners</a:t>
            </a:r>
          </a:p>
        </p:txBody>
      </p:sp>
      <p:sp>
        <p:nvSpPr>
          <p:cNvPr id="6" name="Slide Number Placeholder 5"/>
          <p:cNvSpPr>
            <a:spLocks noGrp="1"/>
          </p:cNvSpPr>
          <p:nvPr>
            <p:ph type="sldNum" sz="quarter" idx="12"/>
          </p:nvPr>
        </p:nvSpPr>
        <p:spPr/>
        <p:txBody>
          <a:bodyPr/>
          <a:lstStyle/>
          <a:p>
            <a:fld id="{8D9F56E3-06E9-4D96-B7C5-C1F35716512A}" type="slidenum">
              <a:rPr lang="en-US" smtClean="0"/>
              <a:t>‹#›</a:t>
            </a:fld>
            <a:endParaRPr lang="en-US" dirty="0"/>
          </a:p>
        </p:txBody>
      </p:sp>
    </p:spTree>
    <p:extLst>
      <p:ext uri="{BB962C8B-B14F-4D97-AF65-F5344CB8AC3E}">
        <p14:creationId xmlns:p14="http://schemas.microsoft.com/office/powerpoint/2010/main" val="355536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0FDD87-723C-7C4A-83E1-BCE4B07F5C34}" type="datetime1">
              <a:rPr lang="en-US" smtClean="0"/>
              <a:t>4/20/2017</a:t>
            </a:fld>
            <a:endParaRPr lang="en-US" dirty="0"/>
          </a:p>
        </p:txBody>
      </p:sp>
      <p:sp>
        <p:nvSpPr>
          <p:cNvPr id="6" name="Footer Placeholder 5"/>
          <p:cNvSpPr>
            <a:spLocks noGrp="1"/>
          </p:cNvSpPr>
          <p:nvPr>
            <p:ph type="ftr" sz="quarter" idx="11"/>
          </p:nvPr>
        </p:nvSpPr>
        <p:spPr/>
        <p:txBody>
          <a:bodyPr/>
          <a:lstStyle/>
          <a:p>
            <a:r>
              <a:rPr lang="en-US" dirty="0"/>
              <a:t>Firefly Partners</a:t>
            </a:r>
          </a:p>
        </p:txBody>
      </p:sp>
      <p:sp>
        <p:nvSpPr>
          <p:cNvPr id="7" name="Slide Number Placeholder 6"/>
          <p:cNvSpPr>
            <a:spLocks noGrp="1"/>
          </p:cNvSpPr>
          <p:nvPr>
            <p:ph type="sldNum" sz="quarter" idx="12"/>
          </p:nvPr>
        </p:nvSpPr>
        <p:spPr/>
        <p:txBody>
          <a:bodyPr/>
          <a:lstStyle/>
          <a:p>
            <a:fld id="{8D9F56E3-06E9-4D96-B7C5-C1F35716512A}" type="slidenum">
              <a:rPr lang="en-US" smtClean="0"/>
              <a:t>‹#›</a:t>
            </a:fld>
            <a:endParaRPr lang="en-US" dirty="0"/>
          </a:p>
        </p:txBody>
      </p:sp>
    </p:spTree>
    <p:extLst>
      <p:ext uri="{BB962C8B-B14F-4D97-AF65-F5344CB8AC3E}">
        <p14:creationId xmlns:p14="http://schemas.microsoft.com/office/powerpoint/2010/main" val="385582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063EC4-1E32-7746-BD74-5AB6F4368553}" type="datetime1">
              <a:rPr lang="en-US" smtClean="0"/>
              <a:t>4/20/2017</a:t>
            </a:fld>
            <a:endParaRPr lang="en-US" dirty="0"/>
          </a:p>
        </p:txBody>
      </p:sp>
      <p:sp>
        <p:nvSpPr>
          <p:cNvPr id="8" name="Footer Placeholder 7"/>
          <p:cNvSpPr>
            <a:spLocks noGrp="1"/>
          </p:cNvSpPr>
          <p:nvPr>
            <p:ph type="ftr" sz="quarter" idx="11"/>
          </p:nvPr>
        </p:nvSpPr>
        <p:spPr/>
        <p:txBody>
          <a:bodyPr/>
          <a:lstStyle/>
          <a:p>
            <a:r>
              <a:rPr lang="en-US" dirty="0"/>
              <a:t>Firefly Partners</a:t>
            </a:r>
          </a:p>
        </p:txBody>
      </p:sp>
      <p:sp>
        <p:nvSpPr>
          <p:cNvPr id="9" name="Slide Number Placeholder 8"/>
          <p:cNvSpPr>
            <a:spLocks noGrp="1"/>
          </p:cNvSpPr>
          <p:nvPr>
            <p:ph type="sldNum" sz="quarter" idx="12"/>
          </p:nvPr>
        </p:nvSpPr>
        <p:spPr/>
        <p:txBody>
          <a:bodyPr/>
          <a:lstStyle/>
          <a:p>
            <a:fld id="{8D9F56E3-06E9-4D96-B7C5-C1F35716512A}" type="slidenum">
              <a:rPr lang="en-US" smtClean="0"/>
              <a:t>‹#›</a:t>
            </a:fld>
            <a:endParaRPr lang="en-US" dirty="0"/>
          </a:p>
        </p:txBody>
      </p:sp>
    </p:spTree>
    <p:extLst>
      <p:ext uri="{BB962C8B-B14F-4D97-AF65-F5344CB8AC3E}">
        <p14:creationId xmlns:p14="http://schemas.microsoft.com/office/powerpoint/2010/main" val="275239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560FB1-9597-CB45-A78A-2376A3EB1F8D}" type="datetime1">
              <a:rPr lang="en-US" smtClean="0"/>
              <a:t>4/20/2017</a:t>
            </a:fld>
            <a:endParaRPr lang="en-US" dirty="0"/>
          </a:p>
        </p:txBody>
      </p:sp>
      <p:sp>
        <p:nvSpPr>
          <p:cNvPr id="4" name="Footer Placeholder 3"/>
          <p:cNvSpPr>
            <a:spLocks noGrp="1"/>
          </p:cNvSpPr>
          <p:nvPr>
            <p:ph type="ftr" sz="quarter" idx="11"/>
          </p:nvPr>
        </p:nvSpPr>
        <p:spPr/>
        <p:txBody>
          <a:bodyPr/>
          <a:lstStyle/>
          <a:p>
            <a:r>
              <a:rPr lang="en-US" dirty="0"/>
              <a:t>Firefly Partners</a:t>
            </a:r>
          </a:p>
        </p:txBody>
      </p:sp>
      <p:sp>
        <p:nvSpPr>
          <p:cNvPr id="5" name="Slide Number Placeholder 4"/>
          <p:cNvSpPr>
            <a:spLocks noGrp="1"/>
          </p:cNvSpPr>
          <p:nvPr>
            <p:ph type="sldNum" sz="quarter" idx="12"/>
          </p:nvPr>
        </p:nvSpPr>
        <p:spPr/>
        <p:txBody>
          <a:bodyPr/>
          <a:lstStyle/>
          <a:p>
            <a:fld id="{8D9F56E3-06E9-4D96-B7C5-C1F35716512A}" type="slidenum">
              <a:rPr lang="en-US" smtClean="0"/>
              <a:t>‹#›</a:t>
            </a:fld>
            <a:endParaRPr lang="en-US" dirty="0"/>
          </a:p>
        </p:txBody>
      </p:sp>
    </p:spTree>
    <p:extLst>
      <p:ext uri="{BB962C8B-B14F-4D97-AF65-F5344CB8AC3E}">
        <p14:creationId xmlns:p14="http://schemas.microsoft.com/office/powerpoint/2010/main" val="49337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012237-DF39-4645-9EC1-146A49493B28}" type="datetime1">
              <a:rPr lang="en-US" smtClean="0"/>
              <a:t>4/20/2017</a:t>
            </a:fld>
            <a:endParaRPr lang="en-US" dirty="0"/>
          </a:p>
        </p:txBody>
      </p:sp>
      <p:sp>
        <p:nvSpPr>
          <p:cNvPr id="3" name="Footer Placeholder 2"/>
          <p:cNvSpPr>
            <a:spLocks noGrp="1"/>
          </p:cNvSpPr>
          <p:nvPr>
            <p:ph type="ftr" sz="quarter" idx="11"/>
          </p:nvPr>
        </p:nvSpPr>
        <p:spPr/>
        <p:txBody>
          <a:bodyPr/>
          <a:lstStyle/>
          <a:p>
            <a:r>
              <a:rPr lang="en-US" dirty="0"/>
              <a:t>Firefly Partners</a:t>
            </a:r>
          </a:p>
        </p:txBody>
      </p:sp>
      <p:sp>
        <p:nvSpPr>
          <p:cNvPr id="4" name="Slide Number Placeholder 3"/>
          <p:cNvSpPr>
            <a:spLocks noGrp="1"/>
          </p:cNvSpPr>
          <p:nvPr>
            <p:ph type="sldNum" sz="quarter" idx="12"/>
          </p:nvPr>
        </p:nvSpPr>
        <p:spPr/>
        <p:txBody>
          <a:bodyPr/>
          <a:lstStyle/>
          <a:p>
            <a:fld id="{8D9F56E3-06E9-4D96-B7C5-C1F35716512A}" type="slidenum">
              <a:rPr lang="en-US" smtClean="0"/>
              <a:t>‹#›</a:t>
            </a:fld>
            <a:endParaRPr lang="en-US" dirty="0"/>
          </a:p>
        </p:txBody>
      </p:sp>
    </p:spTree>
    <p:extLst>
      <p:ext uri="{BB962C8B-B14F-4D97-AF65-F5344CB8AC3E}">
        <p14:creationId xmlns:p14="http://schemas.microsoft.com/office/powerpoint/2010/main" val="2665279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990C1C-E05F-854D-83A5-9DB5374CF577}" type="datetime1">
              <a:rPr lang="en-US" smtClean="0"/>
              <a:t>4/20/2017</a:t>
            </a:fld>
            <a:endParaRPr lang="en-US" dirty="0"/>
          </a:p>
        </p:txBody>
      </p:sp>
      <p:sp>
        <p:nvSpPr>
          <p:cNvPr id="6" name="Footer Placeholder 5"/>
          <p:cNvSpPr>
            <a:spLocks noGrp="1"/>
          </p:cNvSpPr>
          <p:nvPr>
            <p:ph type="ftr" sz="quarter" idx="11"/>
          </p:nvPr>
        </p:nvSpPr>
        <p:spPr/>
        <p:txBody>
          <a:bodyPr/>
          <a:lstStyle/>
          <a:p>
            <a:r>
              <a:rPr lang="en-US" dirty="0"/>
              <a:t>Firefly Partners</a:t>
            </a:r>
          </a:p>
        </p:txBody>
      </p:sp>
      <p:sp>
        <p:nvSpPr>
          <p:cNvPr id="7" name="Slide Number Placeholder 6"/>
          <p:cNvSpPr>
            <a:spLocks noGrp="1"/>
          </p:cNvSpPr>
          <p:nvPr>
            <p:ph type="sldNum" sz="quarter" idx="12"/>
          </p:nvPr>
        </p:nvSpPr>
        <p:spPr/>
        <p:txBody>
          <a:bodyPr/>
          <a:lstStyle/>
          <a:p>
            <a:fld id="{8D9F56E3-06E9-4D96-B7C5-C1F35716512A}" type="slidenum">
              <a:rPr lang="en-US" smtClean="0"/>
              <a:t>‹#›</a:t>
            </a:fld>
            <a:endParaRPr lang="en-US" dirty="0"/>
          </a:p>
        </p:txBody>
      </p:sp>
    </p:spTree>
    <p:extLst>
      <p:ext uri="{BB962C8B-B14F-4D97-AF65-F5344CB8AC3E}">
        <p14:creationId xmlns:p14="http://schemas.microsoft.com/office/powerpoint/2010/main" val="1426528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60F90D-859A-074A-A76A-85258C80C1A0}" type="datetime1">
              <a:rPr lang="en-US" smtClean="0"/>
              <a:t>4/20/2017</a:t>
            </a:fld>
            <a:endParaRPr lang="en-US" dirty="0"/>
          </a:p>
        </p:txBody>
      </p:sp>
      <p:sp>
        <p:nvSpPr>
          <p:cNvPr id="6" name="Footer Placeholder 5"/>
          <p:cNvSpPr>
            <a:spLocks noGrp="1"/>
          </p:cNvSpPr>
          <p:nvPr>
            <p:ph type="ftr" sz="quarter" idx="11"/>
          </p:nvPr>
        </p:nvSpPr>
        <p:spPr/>
        <p:txBody>
          <a:bodyPr/>
          <a:lstStyle/>
          <a:p>
            <a:r>
              <a:rPr lang="en-US" dirty="0"/>
              <a:t>Firefly Partners</a:t>
            </a:r>
          </a:p>
        </p:txBody>
      </p:sp>
      <p:sp>
        <p:nvSpPr>
          <p:cNvPr id="7" name="Slide Number Placeholder 6"/>
          <p:cNvSpPr>
            <a:spLocks noGrp="1"/>
          </p:cNvSpPr>
          <p:nvPr>
            <p:ph type="sldNum" sz="quarter" idx="12"/>
          </p:nvPr>
        </p:nvSpPr>
        <p:spPr/>
        <p:txBody>
          <a:bodyPr/>
          <a:lstStyle/>
          <a:p>
            <a:fld id="{8D9F56E3-06E9-4D96-B7C5-C1F35716512A}" type="slidenum">
              <a:rPr lang="en-US" smtClean="0"/>
              <a:t>‹#›</a:t>
            </a:fld>
            <a:endParaRPr lang="en-US" dirty="0"/>
          </a:p>
        </p:txBody>
      </p:sp>
    </p:spTree>
    <p:extLst>
      <p:ext uri="{BB962C8B-B14F-4D97-AF65-F5344CB8AC3E}">
        <p14:creationId xmlns:p14="http://schemas.microsoft.com/office/powerpoint/2010/main" val="252970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0C12E-9157-E24F-A4F0-F81A6D2C495D}" type="datetime1">
              <a:rPr lang="en-US" smtClean="0"/>
              <a:t>4/20/2017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Firefly Partners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F56E3-06E9-4D96-B7C5-C1F35716512A}" type="slidenum">
              <a:rPr lang="en-US" smtClean="0"/>
              <a:t>‹#›</a:t>
            </a:fld>
            <a:endParaRPr lang="en-US" dirty="0"/>
          </a:p>
        </p:txBody>
      </p:sp>
    </p:spTree>
    <p:extLst>
      <p:ext uri="{BB962C8B-B14F-4D97-AF65-F5344CB8AC3E}">
        <p14:creationId xmlns:p14="http://schemas.microsoft.com/office/powerpoint/2010/main" val="3404226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3.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gif"/><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3.gif"/><Relationship Id="rId11" Type="http://schemas.openxmlformats.org/officeDocument/2006/relationships/image" Target="../media/image28.gif"/><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4.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get-involved.uvahealth.com/site/TR?fr_id=1100&amp;pg=entr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kidneyfund.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2.png"/><Relationship Id="rId4" Type="http://schemas.openxmlformats.org/officeDocument/2006/relationships/hyperlink" Target="https://secure2.convio.net/marrow/site/SPageServer/?pagename=btmwr_2016#.WDR7bVyQo6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5" name="Rectangle 14"/>
          <p:cNvSpPr/>
          <p:nvPr/>
        </p:nvSpPr>
        <p:spPr>
          <a:xfrm>
            <a:off x="-15915" y="0"/>
            <a:ext cx="12207915" cy="6858000"/>
          </a:xfrm>
          <a:prstGeom prst="rect">
            <a:avLst/>
          </a:prstGeom>
          <a:solidFill>
            <a:srgbClr val="EB5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523" y="5320999"/>
            <a:ext cx="5732735" cy="870795"/>
          </a:xfrm>
          <a:prstGeom prst="rect">
            <a:avLst/>
          </a:prstGeom>
        </p:spPr>
      </p:pic>
      <p:pic>
        <p:nvPicPr>
          <p:cNvPr id="16" name="Picture 15"/>
          <p:cNvPicPr>
            <a:picLocks noChangeAspect="1"/>
          </p:cNvPicPr>
          <p:nvPr/>
        </p:nvPicPr>
        <p:blipFill>
          <a:blip r:embed="rId4">
            <a:alphaModFix amt="96000"/>
            <a:extLst>
              <a:ext uri="{28A0092B-C50C-407E-A947-70E740481C1C}">
                <a14:useLocalDpi xmlns:a14="http://schemas.microsoft.com/office/drawing/2010/main" val="0"/>
              </a:ext>
            </a:extLst>
          </a:blip>
          <a:stretch>
            <a:fillRect/>
          </a:stretch>
        </p:blipFill>
        <p:spPr>
          <a:xfrm>
            <a:off x="-15916" y="1834210"/>
            <a:ext cx="12207916" cy="2643452"/>
          </a:xfrm>
          <a:prstGeom prst="rect">
            <a:avLst/>
          </a:prstGeom>
        </p:spPr>
      </p:pic>
      <p:sp>
        <p:nvSpPr>
          <p:cNvPr id="13" name="Title 1"/>
          <p:cNvSpPr>
            <a:spLocks noGrp="1"/>
          </p:cNvSpPr>
          <p:nvPr>
            <p:ph type="ctrTitle"/>
          </p:nvPr>
        </p:nvSpPr>
        <p:spPr>
          <a:xfrm>
            <a:off x="301136" y="1764437"/>
            <a:ext cx="11562169" cy="2705747"/>
          </a:xfrm>
        </p:spPr>
        <p:txBody>
          <a:bodyPr>
            <a:normAutofit fontScale="90000"/>
          </a:bodyPr>
          <a:lstStyle/>
          <a:p>
            <a:r>
              <a:rPr lang="en-US" sz="7300" b="1" dirty="0">
                <a:solidFill>
                  <a:schemeClr val="bg1"/>
                </a:solidFill>
                <a:latin typeface="Calibri" charset="0"/>
                <a:cs typeface="Calibri" charset="0"/>
              </a:rPr>
              <a:t>Innovative Strategies. </a:t>
            </a:r>
            <a:br>
              <a:rPr lang="en-US" sz="7300" b="1" dirty="0">
                <a:solidFill>
                  <a:schemeClr val="bg1"/>
                </a:solidFill>
                <a:latin typeface="Calibri" charset="0"/>
                <a:cs typeface="Calibri" charset="0"/>
              </a:rPr>
            </a:br>
            <a:r>
              <a:rPr lang="en-US" sz="7300" b="1" dirty="0">
                <a:solidFill>
                  <a:schemeClr val="bg1"/>
                </a:solidFill>
                <a:latin typeface="Calibri" charset="0"/>
                <a:cs typeface="Calibri" charset="0"/>
              </a:rPr>
              <a:t> Impeccable Execution.</a:t>
            </a:r>
            <a:br>
              <a:rPr lang="en-US" b="1" dirty="0">
                <a:solidFill>
                  <a:schemeClr val="bg1"/>
                </a:solidFill>
                <a:latin typeface="Calibri" charset="0"/>
                <a:cs typeface="Calibri" charset="0"/>
              </a:rPr>
            </a:br>
            <a:br>
              <a:rPr lang="en-US" sz="2800" dirty="0">
                <a:solidFill>
                  <a:schemeClr val="bg1"/>
                </a:solidFill>
                <a:latin typeface="Calibri" charset="0"/>
                <a:cs typeface="Calibri" charset="0"/>
              </a:rPr>
            </a:br>
            <a:r>
              <a:rPr lang="en-US" sz="2800" b="1" dirty="0">
                <a:solidFill>
                  <a:schemeClr val="bg1"/>
                </a:solidFill>
                <a:latin typeface="Calibri" charset="0"/>
                <a:cs typeface="Calibri" charset="0"/>
              </a:rPr>
              <a:t>Firefly Partners: Integrated Digital Marketing Capabilities</a:t>
            </a:r>
            <a:endParaRPr lang="en-US" sz="2800" b="1" dirty="0">
              <a:solidFill>
                <a:schemeClr val="bg1"/>
              </a:solidFill>
              <a:latin typeface="+mn-lt"/>
            </a:endParaRPr>
          </a:p>
        </p:txBody>
      </p:sp>
      <p:sp>
        <p:nvSpPr>
          <p:cNvPr id="19" name="Rectangle 18"/>
          <p:cNvSpPr/>
          <p:nvPr/>
        </p:nvSpPr>
        <p:spPr>
          <a:xfrm>
            <a:off x="195263" y="201613"/>
            <a:ext cx="11798300" cy="6454775"/>
          </a:xfrm>
          <a:prstGeom prst="rect">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93" fontAlgn="auto">
              <a:spcBef>
                <a:spcPts val="0"/>
              </a:spcBef>
              <a:spcAft>
                <a:spcPts val="0"/>
              </a:spcAft>
              <a:defRPr/>
            </a:pPr>
            <a:endParaRPr lang="en-US" sz="4800" dirty="0"/>
          </a:p>
        </p:txBody>
      </p:sp>
    </p:spTree>
    <p:extLst>
      <p:ext uri="{BB962C8B-B14F-4D97-AF65-F5344CB8AC3E}">
        <p14:creationId xmlns:p14="http://schemas.microsoft.com/office/powerpoint/2010/main" val="472702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734"/>
            <a:ext cx="12192000"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Technical Development Services</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69570" y="-6709"/>
            <a:ext cx="1293404" cy="999137"/>
          </a:xfrm>
          <a:prstGeom prst="rect">
            <a:avLst/>
          </a:prstGeom>
        </p:spPr>
      </p:pic>
      <p:sp>
        <p:nvSpPr>
          <p:cNvPr id="12"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sp>
        <p:nvSpPr>
          <p:cNvPr id="3" name="Content Placeholder 2"/>
          <p:cNvSpPr>
            <a:spLocks noGrp="1"/>
          </p:cNvSpPr>
          <p:nvPr>
            <p:ph idx="1"/>
          </p:nvPr>
        </p:nvSpPr>
        <p:spPr>
          <a:xfrm>
            <a:off x="838200" y="1177131"/>
            <a:ext cx="10515600" cy="4351338"/>
          </a:xfrm>
        </p:spPr>
        <p:txBody>
          <a:bodyPr>
            <a:normAutofit/>
          </a:bodyPr>
          <a:lstStyle/>
          <a:p>
            <a:pPr marL="0" indent="0">
              <a:buNone/>
            </a:pPr>
            <a:endParaRPr lang="en-US" b="1" dirty="0"/>
          </a:p>
          <a:p>
            <a:r>
              <a:rPr lang="en-US" dirty="0"/>
              <a:t>Responsive Website Development</a:t>
            </a:r>
          </a:p>
          <a:p>
            <a:r>
              <a:rPr lang="en-US" dirty="0"/>
              <a:t>Fundraising and Communication Software Implementation</a:t>
            </a:r>
          </a:p>
          <a:p>
            <a:r>
              <a:rPr lang="en-US" dirty="0"/>
              <a:t>Custom Solution Research and Programming</a:t>
            </a:r>
          </a:p>
          <a:p>
            <a:r>
              <a:rPr lang="en-US" dirty="0"/>
              <a:t>Salesforce Integration</a:t>
            </a:r>
          </a:p>
          <a:p>
            <a:r>
              <a:rPr lang="en-US" dirty="0"/>
              <a:t>Google Analytics Configuration</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750" r="6625" b="15528"/>
          <a:stretch/>
        </p:blipFill>
        <p:spPr>
          <a:xfrm>
            <a:off x="5897880" y="3829376"/>
            <a:ext cx="6096000" cy="2586664"/>
          </a:xfrm>
          <a:prstGeom prst="rect">
            <a:avLst/>
          </a:prstGeom>
          <a:ln>
            <a:solidFill>
              <a:schemeClr val="tx1"/>
            </a:solidFill>
          </a:ln>
        </p:spPr>
      </p:pic>
      <p:sp>
        <p:nvSpPr>
          <p:cNvPr id="9" name="TextBox 8"/>
          <p:cNvSpPr txBox="1"/>
          <p:nvPr/>
        </p:nvSpPr>
        <p:spPr>
          <a:xfrm>
            <a:off x="6781800" y="6488668"/>
            <a:ext cx="5410200" cy="369332"/>
          </a:xfrm>
          <a:prstGeom prst="rect">
            <a:avLst/>
          </a:prstGeom>
          <a:noFill/>
        </p:spPr>
        <p:txBody>
          <a:bodyPr wrap="square" rtlCol="0">
            <a:spAutoFit/>
          </a:bodyPr>
          <a:lstStyle/>
          <a:p>
            <a:r>
              <a:rPr lang="en-US" b="1" dirty="0">
                <a:solidFill>
                  <a:srgbClr val="C73A27"/>
                </a:solidFill>
              </a:rPr>
              <a:t>English/French Donation Form:  Kids Help Phone</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5938989"/>
            <a:ext cx="2102167" cy="657073"/>
          </a:xfrm>
          <a:prstGeom prst="rect">
            <a:avLst/>
          </a:prstGeom>
        </p:spPr>
      </p:pic>
    </p:spTree>
    <p:extLst>
      <p:ext uri="{BB962C8B-B14F-4D97-AF65-F5344CB8AC3E}">
        <p14:creationId xmlns:p14="http://schemas.microsoft.com/office/powerpoint/2010/main" val="2620358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630" y="0"/>
            <a:ext cx="12198629"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We Use Modern Software</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76388" y="-7443"/>
            <a:ext cx="1293404" cy="999137"/>
          </a:xfrm>
          <a:prstGeom prst="rect">
            <a:avLst/>
          </a:prstGeom>
        </p:spPr>
      </p:pic>
      <p:sp>
        <p:nvSpPr>
          <p:cNvPr id="9"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sp>
        <p:nvSpPr>
          <p:cNvPr id="4" name="AutoShape 2" descr="Inline image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a:stretch>
            <a:fillRect/>
          </a:stretch>
        </p:blipFill>
        <p:spPr>
          <a:xfrm>
            <a:off x="155207" y="3352800"/>
            <a:ext cx="2200275" cy="1038225"/>
          </a:xfrm>
          <a:prstGeom prst="rect">
            <a:avLst/>
          </a:prstGeom>
        </p:spPr>
      </p:pic>
      <p:pic>
        <p:nvPicPr>
          <p:cNvPr id="11" name="Picture 6" descr="Blackbaud Logo: Software for Nonprofi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415" y="2131669"/>
            <a:ext cx="2357388" cy="4254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2989725" y="3635521"/>
            <a:ext cx="2662418" cy="787698"/>
          </a:xfrm>
          <a:prstGeom prst="rect">
            <a:avLst/>
          </a:prstGeom>
        </p:spPr>
      </p:pic>
      <p:pic>
        <p:nvPicPr>
          <p:cNvPr id="13" name="Picture 8" descr="#1 Nonprofit Database | Web Studio | Pro Servic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6998" y="3731098"/>
            <a:ext cx="1755952" cy="7456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s://1uzd4n5vj8k453h0a38hk431-wpengine.netdna-ssl.com/wp-content/uploads/2016/02/Personify_P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7970" y="3696481"/>
            <a:ext cx="2711630" cy="6430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Salsa Lab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791" y="5639933"/>
            <a:ext cx="2193017" cy="7456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mage result for wordpres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40197" y="5003631"/>
            <a:ext cx="2283664" cy="1343332"/>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16" descr="Image result for drupa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18" descr="Image result for drupa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20" descr="Image result for drupa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6" name="Picture 22" descr="Image result for drupa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87250" y="1827382"/>
            <a:ext cx="2434628" cy="92110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alesforc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25423" y="5047220"/>
            <a:ext cx="2020828" cy="1415284"/>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26" descr="Image result for Charity Engin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28" descr="Image result for Charity Engin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4" name="Picture 30" descr="Image resul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66615" y="1257778"/>
            <a:ext cx="2349243" cy="174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257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0"/>
            <a:ext cx="12191999" cy="6858000"/>
          </a:xfrm>
          <a:prstGeom prst="rect">
            <a:avLst/>
          </a:prstGeom>
          <a:solidFill>
            <a:srgbClr val="E64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alphaModFix amt="96000"/>
            <a:extLst>
              <a:ext uri="{28A0092B-C50C-407E-A947-70E740481C1C}">
                <a14:useLocalDpi xmlns:a14="http://schemas.microsoft.com/office/drawing/2010/main" val="0"/>
              </a:ext>
            </a:extLst>
          </a:blip>
          <a:stretch>
            <a:fillRect/>
          </a:stretch>
        </p:blipFill>
        <p:spPr>
          <a:xfrm>
            <a:off x="1" y="1692017"/>
            <a:ext cx="12192000" cy="2643452"/>
          </a:xfrm>
          <a:prstGeom prst="rect">
            <a:avLst/>
          </a:prstGeom>
        </p:spPr>
      </p:pic>
      <p:sp>
        <p:nvSpPr>
          <p:cNvPr id="7" name="Rectangle 6"/>
          <p:cNvSpPr/>
          <p:nvPr/>
        </p:nvSpPr>
        <p:spPr>
          <a:xfrm>
            <a:off x="195263" y="201613"/>
            <a:ext cx="11798300" cy="6454775"/>
          </a:xfrm>
          <a:prstGeom prst="rect">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93" fontAlgn="auto">
              <a:spcBef>
                <a:spcPts val="0"/>
              </a:spcBef>
              <a:spcAft>
                <a:spcPts val="0"/>
              </a:spcAft>
              <a:defRPr/>
            </a:pPr>
            <a:endParaRPr lang="en-US" sz="4800" dirty="0"/>
          </a:p>
        </p:txBody>
      </p:sp>
      <p:sp>
        <p:nvSpPr>
          <p:cNvPr id="8" name="Rectangle 7"/>
          <p:cNvSpPr/>
          <p:nvPr/>
        </p:nvSpPr>
        <p:spPr>
          <a:xfrm>
            <a:off x="195262" y="2552078"/>
            <a:ext cx="11798301" cy="923330"/>
          </a:xfrm>
          <a:prstGeom prst="rect">
            <a:avLst/>
          </a:prstGeom>
        </p:spPr>
        <p:txBody>
          <a:bodyPr wrap="square">
            <a:spAutoFit/>
          </a:bodyPr>
          <a:lstStyle/>
          <a:p>
            <a:pPr algn="ctr"/>
            <a:r>
              <a:rPr lang="en-US" sz="5400" b="1" dirty="0">
                <a:solidFill>
                  <a:schemeClr val="bg1"/>
                </a:solidFill>
              </a:rPr>
              <a:t>We develop lasting partnerships.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523" y="5320999"/>
            <a:ext cx="5732735" cy="870795"/>
          </a:xfrm>
          <a:prstGeom prst="rect">
            <a:avLst/>
          </a:prstGeom>
        </p:spPr>
      </p:pic>
    </p:spTree>
    <p:extLst>
      <p:ext uri="{BB962C8B-B14F-4D97-AF65-F5344CB8AC3E}">
        <p14:creationId xmlns:p14="http://schemas.microsoft.com/office/powerpoint/2010/main" val="24874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5680"/>
            <a:ext cx="12192000" cy="586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3"/>
          <a:stretch>
            <a:fillRect/>
          </a:stretch>
        </p:blipFill>
        <p:spPr>
          <a:xfrm>
            <a:off x="383095" y="4641313"/>
            <a:ext cx="1700281" cy="789808"/>
          </a:xfrm>
          <a:prstGeom prst="rect">
            <a:avLst/>
          </a:prstGeom>
        </p:spPr>
      </p:pic>
      <p:pic>
        <p:nvPicPr>
          <p:cNvPr id="16" name="Picture 6" descr="http://www.fireflypartners.com/assets/images/client-logos/rails-to-trail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555" y="3814254"/>
            <a:ext cx="1116162" cy="8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http://www.fireflypartners.com/assets/images/client-logos/ncoa_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6176" y="5698810"/>
            <a:ext cx="1353856" cy="58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descr="POGO Project On Government Overs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6460" y="3966127"/>
            <a:ext cx="3253826" cy="3805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http://www.nclrights.org/images/wrpr/nclr_log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6631" y="4034619"/>
            <a:ext cx="3268596" cy="46921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8"/>
          <a:stretch>
            <a:fillRect/>
          </a:stretch>
        </p:blipFill>
        <p:spPr>
          <a:xfrm>
            <a:off x="3112375" y="1324225"/>
            <a:ext cx="2390775" cy="495300"/>
          </a:xfrm>
          <a:prstGeom prst="rect">
            <a:avLst/>
          </a:prstGeom>
        </p:spPr>
      </p:pic>
      <p:pic>
        <p:nvPicPr>
          <p:cNvPr id="33" name="Picture 32"/>
          <p:cNvPicPr>
            <a:picLocks noChangeAspect="1"/>
          </p:cNvPicPr>
          <p:nvPr/>
        </p:nvPicPr>
        <p:blipFill>
          <a:blip r:embed="rId9"/>
          <a:stretch>
            <a:fillRect/>
          </a:stretch>
        </p:blipFill>
        <p:spPr>
          <a:xfrm>
            <a:off x="2203160" y="2868034"/>
            <a:ext cx="2181225" cy="609600"/>
          </a:xfrm>
          <a:prstGeom prst="rect">
            <a:avLst/>
          </a:prstGeom>
        </p:spPr>
      </p:pic>
      <p:pic>
        <p:nvPicPr>
          <p:cNvPr id="34" name="Picture 33"/>
          <p:cNvPicPr>
            <a:picLocks noChangeAspect="1"/>
          </p:cNvPicPr>
          <p:nvPr/>
        </p:nvPicPr>
        <p:blipFill>
          <a:blip r:embed="rId10"/>
          <a:stretch>
            <a:fillRect/>
          </a:stretch>
        </p:blipFill>
        <p:spPr>
          <a:xfrm>
            <a:off x="6769581" y="4660063"/>
            <a:ext cx="2179164" cy="427811"/>
          </a:xfrm>
          <a:prstGeom prst="rect">
            <a:avLst/>
          </a:prstGeom>
        </p:spPr>
      </p:pic>
      <p:pic>
        <p:nvPicPr>
          <p:cNvPr id="35" name="Picture 2" descr="Multiple Sclerosis Association of America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324" y="2562431"/>
            <a:ext cx="1459441" cy="829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2"/>
          <a:stretch>
            <a:fillRect/>
          </a:stretch>
        </p:blipFill>
        <p:spPr>
          <a:xfrm>
            <a:off x="9010860" y="1371536"/>
            <a:ext cx="2858714" cy="381754"/>
          </a:xfrm>
          <a:prstGeom prst="rect">
            <a:avLst/>
          </a:prstGeom>
        </p:spPr>
      </p:pic>
      <p:pic>
        <p:nvPicPr>
          <p:cNvPr id="9" name="Picture 8"/>
          <p:cNvPicPr>
            <a:picLocks noChangeAspect="1"/>
          </p:cNvPicPr>
          <p:nvPr/>
        </p:nvPicPr>
        <p:blipFill>
          <a:blip r:embed="rId13"/>
          <a:stretch>
            <a:fillRect/>
          </a:stretch>
        </p:blipFill>
        <p:spPr>
          <a:xfrm>
            <a:off x="2527780" y="5775434"/>
            <a:ext cx="1856605" cy="522170"/>
          </a:xfrm>
          <a:prstGeom prst="rect">
            <a:avLst/>
          </a:prstGeom>
        </p:spPr>
      </p:pic>
      <p:pic>
        <p:nvPicPr>
          <p:cNvPr id="1032" name="Picture 8" descr="Ovarian Cancer Canada | Cancer de l'ovaire Canad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70849" y="4908527"/>
            <a:ext cx="2498725" cy="6048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lbbc.org/sites/all/themes/lbbc/log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6189" y="1499811"/>
            <a:ext cx="1974850" cy="4570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16"/>
          <a:stretch>
            <a:fillRect/>
          </a:stretch>
        </p:blipFill>
        <p:spPr>
          <a:xfrm>
            <a:off x="8851780" y="1976626"/>
            <a:ext cx="1447923" cy="762884"/>
          </a:xfrm>
          <a:prstGeom prst="rect">
            <a:avLst/>
          </a:prstGeom>
        </p:spPr>
      </p:pic>
      <p:pic>
        <p:nvPicPr>
          <p:cNvPr id="41" name="Picture 40"/>
          <p:cNvPicPr>
            <a:picLocks noChangeAspect="1"/>
          </p:cNvPicPr>
          <p:nvPr/>
        </p:nvPicPr>
        <p:blipFill>
          <a:blip r:embed="rId17"/>
          <a:stretch>
            <a:fillRect/>
          </a:stretch>
        </p:blipFill>
        <p:spPr>
          <a:xfrm>
            <a:off x="4307763" y="2051899"/>
            <a:ext cx="1605091" cy="731855"/>
          </a:xfrm>
          <a:prstGeom prst="rect">
            <a:avLst/>
          </a:prstGeom>
        </p:spPr>
      </p:pic>
      <p:pic>
        <p:nvPicPr>
          <p:cNvPr id="1036" name="Picture 12" descr="Innocence Projec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81114" y="5878646"/>
            <a:ext cx="2071940" cy="4189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uman Rights Watc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83614" y="5398953"/>
            <a:ext cx="1104621" cy="110462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20"/>
          <a:stretch>
            <a:fillRect/>
          </a:stretch>
        </p:blipFill>
        <p:spPr>
          <a:xfrm>
            <a:off x="568890" y="1488843"/>
            <a:ext cx="1958890" cy="661126"/>
          </a:xfrm>
          <a:prstGeom prst="rect">
            <a:avLst/>
          </a:prstGeom>
        </p:spPr>
      </p:pic>
      <p:pic>
        <p:nvPicPr>
          <p:cNvPr id="1040" name="Picture 16" descr="http://www.epilepsy.com/sites/core/themes/core_base_commons/img/h-logo.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70565" y="4587667"/>
            <a:ext cx="1712808" cy="7878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ENERGY OUTREACH COLORADO"/>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17733" y="2280311"/>
            <a:ext cx="1748545" cy="60013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ature Conservancy Canada"/>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971724" y="3165722"/>
            <a:ext cx="1954042" cy="60256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6" descr="http://www.fireflypartners.com/assets/images/client-logos/hhs-logo.gif"/>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12640" y="3055742"/>
            <a:ext cx="746237" cy="84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25"/>
          <a:stretch>
            <a:fillRect/>
          </a:stretch>
        </p:blipFill>
        <p:spPr>
          <a:xfrm>
            <a:off x="2715061" y="4117325"/>
            <a:ext cx="1105054" cy="1105054"/>
          </a:xfrm>
          <a:prstGeom prst="rect">
            <a:avLst/>
          </a:prstGeom>
        </p:spPr>
      </p:pic>
      <p:sp>
        <p:nvSpPr>
          <p:cNvPr id="37" name="Title 2"/>
          <p:cNvSpPr txBox="1">
            <a:spLocks/>
          </p:cNvSpPr>
          <p:nvPr/>
        </p:nvSpPr>
        <p:spPr>
          <a:xfrm>
            <a:off x="0" y="734"/>
            <a:ext cx="12192000"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Average renewal rate of 85% since 2008</a:t>
            </a:r>
          </a:p>
        </p:txBody>
      </p:sp>
      <p:pic>
        <p:nvPicPr>
          <p:cNvPr id="39" name="Picture 38"/>
          <p:cNvPicPr>
            <a:picLocks noChangeAspect="1"/>
          </p:cNvPicPr>
          <p:nvPr/>
        </p:nvPicPr>
        <p:blipFill>
          <a:blip r:embed="rId26" cstate="print">
            <a:alphaModFix amt="94000"/>
            <a:extLst>
              <a:ext uri="{28A0092B-C50C-407E-A947-70E740481C1C}">
                <a14:useLocalDpi xmlns:a14="http://schemas.microsoft.com/office/drawing/2010/main" val="0"/>
              </a:ext>
            </a:extLst>
          </a:blip>
          <a:stretch>
            <a:fillRect/>
          </a:stretch>
        </p:blipFill>
        <p:spPr>
          <a:xfrm>
            <a:off x="11169570" y="-6709"/>
            <a:ext cx="1293404" cy="999137"/>
          </a:xfrm>
          <a:prstGeom prst="rect">
            <a:avLst/>
          </a:prstGeom>
        </p:spPr>
      </p:pic>
      <p:sp>
        <p:nvSpPr>
          <p:cNvPr id="45"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pic>
        <p:nvPicPr>
          <p:cNvPr id="3" name="Picture 2"/>
          <p:cNvPicPr>
            <a:picLocks noChangeAspect="1"/>
          </p:cNvPicPr>
          <p:nvPr/>
        </p:nvPicPr>
        <p:blipFill>
          <a:blip r:embed="rId27"/>
          <a:stretch>
            <a:fillRect/>
          </a:stretch>
        </p:blipFill>
        <p:spPr>
          <a:xfrm>
            <a:off x="267303" y="5488004"/>
            <a:ext cx="2019582" cy="1152686"/>
          </a:xfrm>
          <a:prstGeom prst="rect">
            <a:avLst/>
          </a:prstGeom>
        </p:spPr>
      </p:pic>
      <p:pic>
        <p:nvPicPr>
          <p:cNvPr id="4" name="Picture 3"/>
          <p:cNvPicPr>
            <a:picLocks noChangeAspect="1"/>
          </p:cNvPicPr>
          <p:nvPr/>
        </p:nvPicPr>
        <p:blipFill>
          <a:blip r:embed="rId28"/>
          <a:stretch>
            <a:fillRect/>
          </a:stretch>
        </p:blipFill>
        <p:spPr>
          <a:xfrm>
            <a:off x="10708385" y="2162657"/>
            <a:ext cx="1205980" cy="1566207"/>
          </a:xfrm>
          <a:prstGeom prst="rect">
            <a:avLst/>
          </a:prstGeom>
        </p:spPr>
      </p:pic>
    </p:spTree>
    <p:extLst>
      <p:ext uri="{BB962C8B-B14F-4D97-AF65-F5344CB8AC3E}">
        <p14:creationId xmlns:p14="http://schemas.microsoft.com/office/powerpoint/2010/main" val="1939854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195263" y="201613"/>
            <a:ext cx="11798300" cy="6454775"/>
          </a:xfrm>
          <a:prstGeom prst="rect">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93" fontAlgn="auto">
              <a:spcBef>
                <a:spcPts val="0"/>
              </a:spcBef>
              <a:spcAft>
                <a:spcPts val="0"/>
              </a:spcAft>
              <a:defRPr/>
            </a:pPr>
            <a:endParaRPr lang="en-US" sz="4800" dirty="0"/>
          </a:p>
        </p:txBody>
      </p:sp>
      <p:sp>
        <p:nvSpPr>
          <p:cNvPr id="17" name="Rectangle 16"/>
          <p:cNvSpPr/>
          <p:nvPr/>
        </p:nvSpPr>
        <p:spPr>
          <a:xfrm>
            <a:off x="509484" y="1089211"/>
            <a:ext cx="3626076" cy="5284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3"/>
          <p:cNvGrpSpPr>
            <a:grpSpLocks/>
          </p:cNvGrpSpPr>
          <p:nvPr/>
        </p:nvGrpSpPr>
        <p:grpSpPr bwMode="auto">
          <a:xfrm>
            <a:off x="530442" y="847726"/>
            <a:ext cx="3392775" cy="4212199"/>
            <a:chOff x="724371" y="1381115"/>
            <a:chExt cx="4923557" cy="6113086"/>
          </a:xfrm>
        </p:grpSpPr>
        <p:sp>
          <p:nvSpPr>
            <p:cNvPr id="14" name="TextBox 23"/>
            <p:cNvSpPr txBox="1">
              <a:spLocks noChangeArrowheads="1"/>
            </p:cNvSpPr>
            <p:nvPr/>
          </p:nvSpPr>
          <p:spPr bwMode="auto">
            <a:xfrm>
              <a:off x="1046622" y="3072164"/>
              <a:ext cx="4601306" cy="44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608013" fontAlgn="base">
                <a:spcBef>
                  <a:spcPct val="0"/>
                </a:spcBef>
                <a:spcAft>
                  <a:spcPct val="0"/>
                </a:spcAft>
                <a:defRPr sz="2400">
                  <a:solidFill>
                    <a:schemeClr val="tx1"/>
                  </a:solidFill>
                  <a:latin typeface="Calibri" charset="0"/>
                  <a:ea typeface="ＭＳ Ｐゴシック" charset="-128"/>
                </a:defRPr>
              </a:lvl6pPr>
              <a:lvl7pPr marL="2971800" indent="-228600" defTabSz="608013" fontAlgn="base">
                <a:spcBef>
                  <a:spcPct val="0"/>
                </a:spcBef>
                <a:spcAft>
                  <a:spcPct val="0"/>
                </a:spcAft>
                <a:defRPr sz="2400">
                  <a:solidFill>
                    <a:schemeClr val="tx1"/>
                  </a:solidFill>
                  <a:latin typeface="Calibri" charset="0"/>
                  <a:ea typeface="ＭＳ Ｐゴシック" charset="-128"/>
                </a:defRPr>
              </a:lvl7pPr>
              <a:lvl8pPr marL="3429000" indent="-228600" defTabSz="608013" fontAlgn="base">
                <a:spcBef>
                  <a:spcPct val="0"/>
                </a:spcBef>
                <a:spcAft>
                  <a:spcPct val="0"/>
                </a:spcAft>
                <a:defRPr sz="2400">
                  <a:solidFill>
                    <a:schemeClr val="tx1"/>
                  </a:solidFill>
                  <a:latin typeface="Calibri" charset="0"/>
                  <a:ea typeface="ＭＳ Ｐゴシック" charset="-128"/>
                </a:defRPr>
              </a:lvl8pPr>
              <a:lvl9pPr marL="3886200" indent="-228600" defTabSz="608013" fontAlgn="base">
                <a:spcBef>
                  <a:spcPct val="0"/>
                </a:spcBef>
                <a:spcAft>
                  <a:spcPct val="0"/>
                </a:spcAft>
                <a:defRPr sz="2400">
                  <a:solidFill>
                    <a:schemeClr val="tx1"/>
                  </a:solidFill>
                  <a:latin typeface="Calibri" charset="0"/>
                  <a:ea typeface="ＭＳ Ｐゴシック" charset="-128"/>
                </a:defRPr>
              </a:lvl9pPr>
            </a:lstStyle>
            <a:p>
              <a:r>
                <a:rPr lang="en-US" i="1" dirty="0"/>
                <a:t>“In my entire career, I've never worked with such a fantastic vendor as Firefly! The customer support and level of help is unsurpassed!  Your team is the key to our online success.”</a:t>
              </a:r>
            </a:p>
          </p:txBody>
        </p:sp>
        <p:sp>
          <p:nvSpPr>
            <p:cNvPr id="15" name="TextBox 24"/>
            <p:cNvSpPr txBox="1">
              <a:spLocks noChangeArrowheads="1"/>
            </p:cNvSpPr>
            <p:nvPr/>
          </p:nvSpPr>
          <p:spPr bwMode="auto">
            <a:xfrm>
              <a:off x="724371" y="1381115"/>
              <a:ext cx="1219094" cy="29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608013" fontAlgn="base">
                <a:spcBef>
                  <a:spcPct val="0"/>
                </a:spcBef>
                <a:spcAft>
                  <a:spcPct val="0"/>
                </a:spcAft>
                <a:defRPr sz="2400">
                  <a:solidFill>
                    <a:schemeClr val="tx1"/>
                  </a:solidFill>
                  <a:latin typeface="Calibri" charset="0"/>
                  <a:ea typeface="ＭＳ Ｐゴシック" charset="-128"/>
                </a:defRPr>
              </a:lvl6pPr>
              <a:lvl7pPr marL="2971800" indent="-228600" defTabSz="608013" fontAlgn="base">
                <a:spcBef>
                  <a:spcPct val="0"/>
                </a:spcBef>
                <a:spcAft>
                  <a:spcPct val="0"/>
                </a:spcAft>
                <a:defRPr sz="2400">
                  <a:solidFill>
                    <a:schemeClr val="tx1"/>
                  </a:solidFill>
                  <a:latin typeface="Calibri" charset="0"/>
                  <a:ea typeface="ＭＳ Ｐゴシック" charset="-128"/>
                </a:defRPr>
              </a:lvl7pPr>
              <a:lvl8pPr marL="3429000" indent="-228600" defTabSz="608013" fontAlgn="base">
                <a:spcBef>
                  <a:spcPct val="0"/>
                </a:spcBef>
                <a:spcAft>
                  <a:spcPct val="0"/>
                </a:spcAft>
                <a:defRPr sz="2400">
                  <a:solidFill>
                    <a:schemeClr val="tx1"/>
                  </a:solidFill>
                  <a:latin typeface="Calibri" charset="0"/>
                  <a:ea typeface="ＭＳ Ｐゴシック" charset="-128"/>
                </a:defRPr>
              </a:lvl8pPr>
              <a:lvl9pPr marL="3886200" indent="-228600" defTabSz="608013" fontAlgn="base">
                <a:spcBef>
                  <a:spcPct val="0"/>
                </a:spcBef>
                <a:spcAft>
                  <a:spcPct val="0"/>
                </a:spcAft>
                <a:defRPr sz="2400">
                  <a:solidFill>
                    <a:schemeClr val="tx1"/>
                  </a:solidFill>
                  <a:latin typeface="Calibri" charset="0"/>
                  <a:ea typeface="ＭＳ Ｐゴシック" charset="-128"/>
                </a:defRPr>
              </a:lvl9pPr>
            </a:lstStyle>
            <a:p>
              <a:pPr algn="ctr">
                <a:lnSpc>
                  <a:spcPct val="90000"/>
                </a:lnSpc>
              </a:pPr>
              <a:endParaRPr lang="en-US" altLang="en-US" sz="20000" b="1" dirty="0">
                <a:solidFill>
                  <a:srgbClr val="E05B3F"/>
                </a:solidFill>
                <a:latin typeface="Arial" charset="0"/>
              </a:endParaRP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348" y="620977"/>
            <a:ext cx="1190348" cy="1190348"/>
          </a:xfrm>
          <a:prstGeom prst="rect">
            <a:avLst/>
          </a:prstGeom>
        </p:spPr>
      </p:pic>
      <p:sp>
        <p:nvSpPr>
          <p:cNvPr id="9" name="Rectangle 8"/>
          <p:cNvSpPr/>
          <p:nvPr/>
        </p:nvSpPr>
        <p:spPr>
          <a:xfrm>
            <a:off x="825759" y="5316899"/>
            <a:ext cx="3003902" cy="867930"/>
          </a:xfrm>
          <a:prstGeom prst="rect">
            <a:avLst/>
          </a:prstGeom>
          <a:noFill/>
        </p:spPr>
        <p:txBody>
          <a:bodyPr wrap="square">
            <a:spAutoFit/>
          </a:bodyPr>
          <a:lstStyle/>
          <a:p>
            <a:pPr algn="ctr" defTabSz="609493" fontAlgn="auto">
              <a:lnSpc>
                <a:spcPct val="120000"/>
              </a:lnSpc>
              <a:spcBef>
                <a:spcPts val="0"/>
              </a:spcBef>
              <a:spcAft>
                <a:spcPts val="0"/>
              </a:spcAft>
              <a:defRPr/>
            </a:pPr>
            <a:r>
              <a:rPr lang="en-US" sz="2400" b="1" dirty="0">
                <a:solidFill>
                  <a:srgbClr val="F6B217"/>
                </a:solidFill>
                <a:latin typeface="Calibri" charset="0"/>
                <a:ea typeface="Calibri" charset="0"/>
                <a:cs typeface="Calibri" charset="0"/>
              </a:rPr>
              <a:t>Jenny Stewart,</a:t>
            </a:r>
          </a:p>
          <a:p>
            <a:pPr algn="ctr" defTabSz="609493" fontAlgn="auto">
              <a:lnSpc>
                <a:spcPct val="120000"/>
              </a:lnSpc>
              <a:spcBef>
                <a:spcPts val="0"/>
              </a:spcBef>
              <a:spcAft>
                <a:spcPts val="0"/>
              </a:spcAft>
              <a:defRPr/>
            </a:pPr>
            <a:r>
              <a:rPr lang="en-US" b="1" dirty="0">
                <a:solidFill>
                  <a:srgbClr val="F6B217"/>
                </a:solidFill>
                <a:latin typeface="Calibri" charset="0"/>
                <a:ea typeface="Calibri" charset="0"/>
                <a:cs typeface="Calibri" charset="0"/>
              </a:rPr>
              <a:t>NCLR</a:t>
            </a:r>
          </a:p>
        </p:txBody>
      </p:sp>
      <p:sp>
        <p:nvSpPr>
          <p:cNvPr id="11" name="Rectangle 10"/>
          <p:cNvSpPr/>
          <p:nvPr/>
        </p:nvSpPr>
        <p:spPr>
          <a:xfrm>
            <a:off x="4284487" y="1089211"/>
            <a:ext cx="3626076" cy="5284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23"/>
          <p:cNvSpPr txBox="1">
            <a:spLocks noChangeArrowheads="1"/>
          </p:cNvSpPr>
          <p:nvPr/>
        </p:nvSpPr>
        <p:spPr bwMode="auto">
          <a:xfrm>
            <a:off x="4527505" y="2012937"/>
            <a:ext cx="3170715" cy="250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608013" fontAlgn="base">
              <a:spcBef>
                <a:spcPct val="0"/>
              </a:spcBef>
              <a:spcAft>
                <a:spcPct val="0"/>
              </a:spcAft>
              <a:defRPr sz="2400">
                <a:solidFill>
                  <a:schemeClr val="tx1"/>
                </a:solidFill>
                <a:latin typeface="Calibri" charset="0"/>
                <a:ea typeface="ＭＳ Ｐゴシック" charset="-128"/>
              </a:defRPr>
            </a:lvl6pPr>
            <a:lvl7pPr marL="2971800" indent="-228600" defTabSz="608013" fontAlgn="base">
              <a:spcBef>
                <a:spcPct val="0"/>
              </a:spcBef>
              <a:spcAft>
                <a:spcPct val="0"/>
              </a:spcAft>
              <a:defRPr sz="2400">
                <a:solidFill>
                  <a:schemeClr val="tx1"/>
                </a:solidFill>
                <a:latin typeface="Calibri" charset="0"/>
                <a:ea typeface="ＭＳ Ｐゴシック" charset="-128"/>
              </a:defRPr>
            </a:lvl7pPr>
            <a:lvl8pPr marL="3429000" indent="-228600" defTabSz="608013" fontAlgn="base">
              <a:spcBef>
                <a:spcPct val="0"/>
              </a:spcBef>
              <a:spcAft>
                <a:spcPct val="0"/>
              </a:spcAft>
              <a:defRPr sz="2400">
                <a:solidFill>
                  <a:schemeClr val="tx1"/>
                </a:solidFill>
                <a:latin typeface="Calibri" charset="0"/>
                <a:ea typeface="ＭＳ Ｐゴシック" charset="-128"/>
              </a:defRPr>
            </a:lvl8pPr>
            <a:lvl9pPr marL="3886200" indent="-228600" defTabSz="608013" fontAlgn="base">
              <a:spcBef>
                <a:spcPct val="0"/>
              </a:spcBef>
              <a:spcAft>
                <a:spcPct val="0"/>
              </a:spcAft>
              <a:defRPr sz="2400">
                <a:solidFill>
                  <a:schemeClr val="tx1"/>
                </a:solidFill>
                <a:latin typeface="Calibri" charset="0"/>
                <a:ea typeface="ＭＳ Ｐゴシック" charset="-128"/>
              </a:defRPr>
            </a:lvl9pPr>
          </a:lstStyle>
          <a:p>
            <a:pPr>
              <a:lnSpc>
                <a:spcPct val="110000"/>
              </a:lnSpc>
            </a:pPr>
            <a:r>
              <a:rPr lang="en-US" altLang="en-US" i="1" dirty="0">
                <a:solidFill>
                  <a:schemeClr val="tx1">
                    <a:lumMod val="85000"/>
                    <a:lumOff val="15000"/>
                  </a:schemeClr>
                </a:solidFill>
                <a:ea typeface="Calibri" charset="0"/>
                <a:cs typeface="Calibri" charset="0"/>
              </a:rPr>
              <a:t>“I am so glad that I found Firefly!  I am delighted with the entire experience from start to finish – couldn’t be happier.”</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351" y="620977"/>
            <a:ext cx="1190348" cy="1190348"/>
          </a:xfrm>
          <a:prstGeom prst="rect">
            <a:avLst/>
          </a:prstGeom>
        </p:spPr>
      </p:pic>
      <p:sp>
        <p:nvSpPr>
          <p:cNvPr id="20" name="Rectangle 19"/>
          <p:cNvSpPr/>
          <p:nvPr/>
        </p:nvSpPr>
        <p:spPr>
          <a:xfrm>
            <a:off x="4600762" y="5316899"/>
            <a:ext cx="3003902" cy="867930"/>
          </a:xfrm>
          <a:prstGeom prst="rect">
            <a:avLst/>
          </a:prstGeom>
          <a:noFill/>
        </p:spPr>
        <p:txBody>
          <a:bodyPr wrap="square">
            <a:spAutoFit/>
          </a:bodyPr>
          <a:lstStyle/>
          <a:p>
            <a:pPr algn="ctr" defTabSz="609493" fontAlgn="auto">
              <a:lnSpc>
                <a:spcPct val="120000"/>
              </a:lnSpc>
              <a:spcBef>
                <a:spcPts val="0"/>
              </a:spcBef>
              <a:spcAft>
                <a:spcPts val="0"/>
              </a:spcAft>
              <a:defRPr/>
            </a:pPr>
            <a:r>
              <a:rPr lang="en-US" sz="2400" b="1" dirty="0">
                <a:solidFill>
                  <a:srgbClr val="F6B217"/>
                </a:solidFill>
                <a:latin typeface="Calibri" charset="0"/>
                <a:ea typeface="Calibri" charset="0"/>
                <a:cs typeface="Calibri" charset="0"/>
              </a:rPr>
              <a:t>Kathy Tobin</a:t>
            </a:r>
          </a:p>
          <a:p>
            <a:pPr algn="ctr" defTabSz="609493" fontAlgn="auto">
              <a:lnSpc>
                <a:spcPct val="120000"/>
              </a:lnSpc>
              <a:spcBef>
                <a:spcPts val="0"/>
              </a:spcBef>
              <a:spcAft>
                <a:spcPts val="0"/>
              </a:spcAft>
              <a:defRPr/>
            </a:pPr>
            <a:r>
              <a:rPr lang="en-US" b="1" dirty="0">
                <a:solidFill>
                  <a:srgbClr val="F6B217"/>
                </a:solidFill>
                <a:latin typeface="Calibri" charset="0"/>
                <a:ea typeface="Calibri" charset="0"/>
                <a:cs typeface="Calibri" charset="0"/>
              </a:rPr>
              <a:t>Baystate Medical Foundation</a:t>
            </a:r>
          </a:p>
        </p:txBody>
      </p:sp>
      <p:sp>
        <p:nvSpPr>
          <p:cNvPr id="21" name="Rectangle 20"/>
          <p:cNvSpPr/>
          <p:nvPr/>
        </p:nvSpPr>
        <p:spPr>
          <a:xfrm>
            <a:off x="8080448" y="1089211"/>
            <a:ext cx="3626076" cy="5284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3"/>
          <p:cNvSpPr txBox="1">
            <a:spLocks noChangeArrowheads="1"/>
          </p:cNvSpPr>
          <p:nvPr/>
        </p:nvSpPr>
        <p:spPr bwMode="auto">
          <a:xfrm>
            <a:off x="8278586" y="2012938"/>
            <a:ext cx="32657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608013" fontAlgn="base">
              <a:spcBef>
                <a:spcPct val="0"/>
              </a:spcBef>
              <a:spcAft>
                <a:spcPct val="0"/>
              </a:spcAft>
              <a:defRPr sz="2400">
                <a:solidFill>
                  <a:schemeClr val="tx1"/>
                </a:solidFill>
                <a:latin typeface="Calibri" charset="0"/>
                <a:ea typeface="ＭＳ Ｐゴシック" charset="-128"/>
              </a:defRPr>
            </a:lvl6pPr>
            <a:lvl7pPr marL="2971800" indent="-228600" defTabSz="608013" fontAlgn="base">
              <a:spcBef>
                <a:spcPct val="0"/>
              </a:spcBef>
              <a:spcAft>
                <a:spcPct val="0"/>
              </a:spcAft>
              <a:defRPr sz="2400">
                <a:solidFill>
                  <a:schemeClr val="tx1"/>
                </a:solidFill>
                <a:latin typeface="Calibri" charset="0"/>
                <a:ea typeface="ＭＳ Ｐゴシック" charset="-128"/>
              </a:defRPr>
            </a:lvl7pPr>
            <a:lvl8pPr marL="3429000" indent="-228600" defTabSz="608013" fontAlgn="base">
              <a:spcBef>
                <a:spcPct val="0"/>
              </a:spcBef>
              <a:spcAft>
                <a:spcPct val="0"/>
              </a:spcAft>
              <a:defRPr sz="2400">
                <a:solidFill>
                  <a:schemeClr val="tx1"/>
                </a:solidFill>
                <a:latin typeface="Calibri" charset="0"/>
                <a:ea typeface="ＭＳ Ｐゴシック" charset="-128"/>
              </a:defRPr>
            </a:lvl8pPr>
            <a:lvl9pPr marL="3886200" indent="-228600" defTabSz="608013" fontAlgn="base">
              <a:spcBef>
                <a:spcPct val="0"/>
              </a:spcBef>
              <a:spcAft>
                <a:spcPct val="0"/>
              </a:spcAft>
              <a:defRPr sz="2400">
                <a:solidFill>
                  <a:schemeClr val="tx1"/>
                </a:solidFill>
                <a:latin typeface="Calibri" charset="0"/>
                <a:ea typeface="ＭＳ Ｐゴシック" charset="-128"/>
              </a:defRPr>
            </a:lvl9pPr>
          </a:lstStyle>
          <a:p>
            <a:r>
              <a:rPr lang="en-US" i="1" dirty="0">
                <a:solidFill>
                  <a:schemeClr val="tx1">
                    <a:lumMod val="85000"/>
                    <a:lumOff val="15000"/>
                  </a:schemeClr>
                </a:solidFill>
                <a:ea typeface="Calibri" charset="0"/>
                <a:cs typeface="Calibri" charset="0"/>
              </a:rPr>
              <a:t>“Firefly’s extensive experience with and understanding of Luminate and its real-world uses has made them an invaluable partner and resource throughout this project.”</a:t>
            </a:r>
            <a:endParaRPr lang="en-US" altLang="en-US" i="1" dirty="0">
              <a:solidFill>
                <a:schemeClr val="tx1">
                  <a:lumMod val="85000"/>
                  <a:lumOff val="15000"/>
                </a:schemeClr>
              </a:solidFill>
              <a:ea typeface="Calibri" charset="0"/>
              <a:cs typeface="Calibri"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312" y="620977"/>
            <a:ext cx="1190348" cy="1190348"/>
          </a:xfrm>
          <a:prstGeom prst="rect">
            <a:avLst/>
          </a:prstGeom>
        </p:spPr>
      </p:pic>
      <p:sp>
        <p:nvSpPr>
          <p:cNvPr id="26" name="Rectangle 25"/>
          <p:cNvSpPr/>
          <p:nvPr/>
        </p:nvSpPr>
        <p:spPr>
          <a:xfrm>
            <a:off x="8396723" y="5316899"/>
            <a:ext cx="3003902" cy="867930"/>
          </a:xfrm>
          <a:prstGeom prst="rect">
            <a:avLst/>
          </a:prstGeom>
          <a:noFill/>
        </p:spPr>
        <p:txBody>
          <a:bodyPr wrap="square">
            <a:spAutoFit/>
          </a:bodyPr>
          <a:lstStyle/>
          <a:p>
            <a:pPr algn="ctr" defTabSz="609493" fontAlgn="auto">
              <a:lnSpc>
                <a:spcPct val="120000"/>
              </a:lnSpc>
              <a:spcBef>
                <a:spcPts val="0"/>
              </a:spcBef>
              <a:spcAft>
                <a:spcPts val="0"/>
              </a:spcAft>
              <a:defRPr/>
            </a:pPr>
            <a:r>
              <a:rPr lang="en-US" sz="2400" b="1" dirty="0">
                <a:solidFill>
                  <a:srgbClr val="F6B217"/>
                </a:solidFill>
                <a:latin typeface="Calibri" charset="0"/>
                <a:ea typeface="Calibri" charset="0"/>
                <a:cs typeface="Calibri" charset="0"/>
              </a:rPr>
              <a:t>Christine Ware,</a:t>
            </a:r>
          </a:p>
          <a:p>
            <a:pPr algn="ctr" defTabSz="609493" fontAlgn="auto">
              <a:lnSpc>
                <a:spcPct val="120000"/>
              </a:lnSpc>
              <a:spcBef>
                <a:spcPts val="0"/>
              </a:spcBef>
              <a:spcAft>
                <a:spcPts val="0"/>
              </a:spcAft>
              <a:defRPr/>
            </a:pPr>
            <a:r>
              <a:rPr lang="en-US" b="1" dirty="0">
                <a:solidFill>
                  <a:srgbClr val="F6B217"/>
                </a:solidFill>
                <a:latin typeface="Calibri" charset="0"/>
                <a:ea typeface="Calibri" charset="0"/>
                <a:cs typeface="Calibri" charset="0"/>
              </a:rPr>
              <a:t>Living Beyond Breast Cancer</a:t>
            </a:r>
          </a:p>
        </p:txBody>
      </p:sp>
    </p:spTree>
    <p:extLst>
      <p:ext uri="{BB962C8B-B14F-4D97-AF65-F5344CB8AC3E}">
        <p14:creationId xmlns:p14="http://schemas.microsoft.com/office/powerpoint/2010/main" val="823510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0"/>
            <a:ext cx="12191999" cy="6858000"/>
          </a:xfrm>
          <a:prstGeom prst="rect">
            <a:avLst/>
          </a:prstGeom>
          <a:solidFill>
            <a:srgbClr val="E64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alphaModFix amt="96000"/>
            <a:extLst>
              <a:ext uri="{28A0092B-C50C-407E-A947-70E740481C1C}">
                <a14:useLocalDpi xmlns:a14="http://schemas.microsoft.com/office/drawing/2010/main" val="0"/>
              </a:ext>
            </a:extLst>
          </a:blip>
          <a:stretch>
            <a:fillRect/>
          </a:stretch>
        </p:blipFill>
        <p:spPr>
          <a:xfrm>
            <a:off x="1" y="1692017"/>
            <a:ext cx="12192000" cy="2643452"/>
          </a:xfrm>
          <a:prstGeom prst="rect">
            <a:avLst/>
          </a:prstGeom>
        </p:spPr>
      </p:pic>
      <p:sp>
        <p:nvSpPr>
          <p:cNvPr id="7" name="Rectangle 6"/>
          <p:cNvSpPr/>
          <p:nvPr/>
        </p:nvSpPr>
        <p:spPr>
          <a:xfrm>
            <a:off x="195263" y="201613"/>
            <a:ext cx="11798300" cy="6454775"/>
          </a:xfrm>
          <a:prstGeom prst="rect">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93" fontAlgn="auto">
              <a:spcBef>
                <a:spcPts val="0"/>
              </a:spcBef>
              <a:spcAft>
                <a:spcPts val="0"/>
              </a:spcAft>
              <a:defRPr/>
            </a:pPr>
            <a:endParaRPr lang="en-US" sz="4800" dirty="0"/>
          </a:p>
        </p:txBody>
      </p:sp>
      <p:sp>
        <p:nvSpPr>
          <p:cNvPr id="8" name="Rectangle 7"/>
          <p:cNvSpPr/>
          <p:nvPr/>
        </p:nvSpPr>
        <p:spPr>
          <a:xfrm>
            <a:off x="195262" y="2552078"/>
            <a:ext cx="11798301" cy="923330"/>
          </a:xfrm>
          <a:prstGeom prst="rect">
            <a:avLst/>
          </a:prstGeom>
        </p:spPr>
        <p:txBody>
          <a:bodyPr wrap="square">
            <a:spAutoFit/>
          </a:bodyPr>
          <a:lstStyle/>
          <a:p>
            <a:pPr algn="ctr"/>
            <a:r>
              <a:rPr lang="en-US" sz="5400" b="1" dirty="0">
                <a:solidFill>
                  <a:schemeClr val="bg1"/>
                </a:solidFill>
              </a:rPr>
              <a:t>We help to change the world.</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523" y="5320999"/>
            <a:ext cx="5732735" cy="870795"/>
          </a:xfrm>
          <a:prstGeom prst="rect">
            <a:avLst/>
          </a:prstGeom>
        </p:spPr>
      </p:pic>
    </p:spTree>
    <p:extLst>
      <p:ext uri="{BB962C8B-B14F-4D97-AF65-F5344CB8AC3E}">
        <p14:creationId xmlns:p14="http://schemas.microsoft.com/office/powerpoint/2010/main" val="1264146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630" y="0"/>
            <a:ext cx="12198629"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UVA Cancer Center</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76388" y="-7443"/>
            <a:ext cx="1293404" cy="999137"/>
          </a:xfrm>
          <a:prstGeom prst="rect">
            <a:avLst/>
          </a:prstGeom>
        </p:spPr>
      </p:pic>
      <p:sp>
        <p:nvSpPr>
          <p:cNvPr id="9"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pic>
        <p:nvPicPr>
          <p:cNvPr id="4" name="Picture 3">
            <a:hlinkClick r:id="rId4"/>
          </p:cNvPr>
          <p:cNvPicPr>
            <a:picLocks noChangeAspect="1"/>
          </p:cNvPicPr>
          <p:nvPr/>
        </p:nvPicPr>
        <p:blipFill rotWithShape="1">
          <a:blip r:embed="rId5"/>
          <a:srcRect l="3988" b="10341"/>
          <a:stretch/>
        </p:blipFill>
        <p:spPr>
          <a:xfrm>
            <a:off x="0" y="1097281"/>
            <a:ext cx="12209860" cy="6080760"/>
          </a:xfrm>
          <a:prstGeom prst="rect">
            <a:avLst/>
          </a:prstGeom>
        </p:spPr>
      </p:pic>
    </p:spTree>
    <p:extLst>
      <p:ext uri="{BB962C8B-B14F-4D97-AF65-F5344CB8AC3E}">
        <p14:creationId xmlns:p14="http://schemas.microsoft.com/office/powerpoint/2010/main" val="1505187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630" y="0"/>
            <a:ext cx="12198629"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UVA Cancer Center</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76388" y="-7443"/>
            <a:ext cx="1293404" cy="999137"/>
          </a:xfrm>
          <a:prstGeom prst="rect">
            <a:avLst/>
          </a:prstGeom>
        </p:spPr>
      </p:pic>
      <p:sp>
        <p:nvSpPr>
          <p:cNvPr id="9"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pic>
        <p:nvPicPr>
          <p:cNvPr id="2" name="Picture 1"/>
          <p:cNvPicPr>
            <a:picLocks noChangeAspect="1"/>
          </p:cNvPicPr>
          <p:nvPr/>
        </p:nvPicPr>
        <p:blipFill>
          <a:blip r:embed="rId4"/>
          <a:stretch>
            <a:fillRect/>
          </a:stretch>
        </p:blipFill>
        <p:spPr>
          <a:xfrm>
            <a:off x="243841" y="1629712"/>
            <a:ext cx="7010399" cy="4344368"/>
          </a:xfrm>
          <a:prstGeom prst="rect">
            <a:avLst/>
          </a:prstGeom>
        </p:spPr>
      </p:pic>
      <p:sp>
        <p:nvSpPr>
          <p:cNvPr id="8" name="TextBox 7"/>
          <p:cNvSpPr txBox="1"/>
          <p:nvPr/>
        </p:nvSpPr>
        <p:spPr>
          <a:xfrm>
            <a:off x="6741769" y="1271763"/>
            <a:ext cx="5038751" cy="2677656"/>
          </a:xfrm>
          <a:prstGeom prst="rect">
            <a:avLst/>
          </a:prstGeom>
          <a:noFill/>
        </p:spPr>
        <p:txBody>
          <a:bodyPr wrap="square" rtlCol="0">
            <a:spAutoFit/>
          </a:bodyPr>
          <a:lstStyle/>
          <a:p>
            <a:r>
              <a:rPr lang="en-US" sz="2800" b="1" dirty="0"/>
              <a:t>A Comprehensive Approach</a:t>
            </a:r>
          </a:p>
          <a:p>
            <a:pPr marL="914400" lvl="1" indent="-457200">
              <a:buFont typeface="Arial" panose="020B0604020202020204" pitchFamily="34" charset="0"/>
              <a:buChar char="•"/>
            </a:pPr>
            <a:r>
              <a:rPr lang="en-US" sz="2800" dirty="0"/>
              <a:t>Strategic Planning </a:t>
            </a:r>
          </a:p>
          <a:p>
            <a:pPr marL="914400" lvl="1" indent="-457200">
              <a:buFont typeface="Arial" panose="020B0604020202020204" pitchFamily="34" charset="0"/>
              <a:buChar char="•"/>
            </a:pPr>
            <a:r>
              <a:rPr lang="en-US" sz="2800" dirty="0"/>
              <a:t>Design and Development  </a:t>
            </a:r>
          </a:p>
          <a:p>
            <a:pPr marL="914400" lvl="1" indent="-457200">
              <a:buFont typeface="Arial" panose="020B0604020202020204" pitchFamily="34" charset="0"/>
              <a:buChar char="•"/>
            </a:pPr>
            <a:r>
              <a:rPr lang="en-US" sz="2800" dirty="0"/>
              <a:t>Streamlined Registration</a:t>
            </a:r>
          </a:p>
          <a:p>
            <a:pPr marL="914400" lvl="1" indent="-457200">
              <a:buFont typeface="Arial" panose="020B0604020202020204" pitchFamily="34" charset="0"/>
              <a:buChar char="•"/>
            </a:pPr>
            <a:r>
              <a:rPr lang="en-US" sz="2800" dirty="0"/>
              <a:t>Participant Communication</a:t>
            </a:r>
          </a:p>
          <a:p>
            <a:pPr marL="914400" lvl="1" indent="-457200">
              <a:buFont typeface="Arial" panose="020B0604020202020204" pitchFamily="34" charset="0"/>
              <a:buChar char="•"/>
            </a:pPr>
            <a:r>
              <a:rPr lang="en-US" sz="2800" dirty="0"/>
              <a:t>Performance Metrics</a:t>
            </a:r>
            <a:endParaRPr lang="en-US" dirty="0"/>
          </a:p>
        </p:txBody>
      </p:sp>
      <p:sp>
        <p:nvSpPr>
          <p:cNvPr id="10" name="Title 2"/>
          <p:cNvSpPr txBox="1">
            <a:spLocks/>
          </p:cNvSpPr>
          <p:nvPr/>
        </p:nvSpPr>
        <p:spPr>
          <a:xfrm>
            <a:off x="0" y="0"/>
            <a:ext cx="12198629"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UVA Cancer Center:  Peer-to-Peer Microsite</a:t>
            </a:r>
          </a:p>
        </p:txBody>
      </p:sp>
      <p:sp>
        <p:nvSpPr>
          <p:cNvPr id="3" name="Rectangle 2"/>
          <p:cNvSpPr/>
          <p:nvPr/>
        </p:nvSpPr>
        <p:spPr>
          <a:xfrm>
            <a:off x="7330440" y="4689455"/>
            <a:ext cx="4693920" cy="1938992"/>
          </a:xfrm>
          <a:prstGeom prst="rect">
            <a:avLst/>
          </a:prstGeom>
        </p:spPr>
        <p:txBody>
          <a:bodyPr wrap="square">
            <a:spAutoFit/>
          </a:bodyPr>
          <a:lstStyle/>
          <a:p>
            <a:r>
              <a:rPr lang="en-US" sz="2000" b="1" dirty="0">
                <a:solidFill>
                  <a:srgbClr val="C73A27"/>
                </a:solidFill>
              </a:rPr>
              <a:t>“The staff at Firefly helped us with a complex project that had a tight deadline. They listened to our needs and produced a site that was beautiful and engaging. We’re now working on our 5</a:t>
            </a:r>
            <a:r>
              <a:rPr lang="en-US" sz="2000" b="1" baseline="30000" dirty="0">
                <a:solidFill>
                  <a:srgbClr val="C73A27"/>
                </a:solidFill>
              </a:rPr>
              <a:t>th</a:t>
            </a:r>
            <a:r>
              <a:rPr lang="en-US" sz="2000" b="1" dirty="0">
                <a:solidFill>
                  <a:srgbClr val="C73A27"/>
                </a:solidFill>
              </a:rPr>
              <a:t> project with Firefly and couldn’t be happier!’</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5938989"/>
            <a:ext cx="2102167" cy="657073"/>
          </a:xfrm>
          <a:prstGeom prst="rect">
            <a:avLst/>
          </a:prstGeom>
        </p:spPr>
      </p:pic>
    </p:spTree>
    <p:extLst>
      <p:ext uri="{BB962C8B-B14F-4D97-AF65-F5344CB8AC3E}">
        <p14:creationId xmlns:p14="http://schemas.microsoft.com/office/powerpoint/2010/main" val="3223923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630" y="0"/>
            <a:ext cx="12198629"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American Kidney Fund</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76388" y="-7443"/>
            <a:ext cx="1293404" cy="999137"/>
          </a:xfrm>
          <a:prstGeom prst="rect">
            <a:avLst/>
          </a:prstGeom>
        </p:spPr>
      </p:pic>
      <p:sp>
        <p:nvSpPr>
          <p:cNvPr id="9"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pic>
        <p:nvPicPr>
          <p:cNvPr id="3" name="Picture 2">
            <a:hlinkClick r:id="rId4"/>
          </p:cNvPr>
          <p:cNvPicPr>
            <a:picLocks noChangeAspect="1"/>
          </p:cNvPicPr>
          <p:nvPr/>
        </p:nvPicPr>
        <p:blipFill rotWithShape="1">
          <a:blip r:embed="rId5"/>
          <a:srcRect l="4362" r="5807"/>
          <a:stretch/>
        </p:blipFill>
        <p:spPr>
          <a:xfrm>
            <a:off x="-1" y="1112520"/>
            <a:ext cx="12192001" cy="5745480"/>
          </a:xfrm>
          <a:prstGeom prst="rect">
            <a:avLst/>
          </a:prstGeom>
        </p:spPr>
      </p:pic>
    </p:spTree>
    <p:extLst>
      <p:ext uri="{BB962C8B-B14F-4D97-AF65-F5344CB8AC3E}">
        <p14:creationId xmlns:p14="http://schemas.microsoft.com/office/powerpoint/2010/main" val="2216350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76388" y="-7443"/>
            <a:ext cx="1293404" cy="999137"/>
          </a:xfrm>
          <a:prstGeom prst="rect">
            <a:avLst/>
          </a:prstGeom>
        </p:spPr>
      </p:pic>
      <p:sp>
        <p:nvSpPr>
          <p:cNvPr id="9"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sp>
        <p:nvSpPr>
          <p:cNvPr id="10" name="TextBox 9"/>
          <p:cNvSpPr txBox="1"/>
          <p:nvPr/>
        </p:nvSpPr>
        <p:spPr>
          <a:xfrm>
            <a:off x="7179013" y="1427730"/>
            <a:ext cx="5012987" cy="3816429"/>
          </a:xfrm>
          <a:prstGeom prst="rect">
            <a:avLst/>
          </a:prstGeom>
          <a:noFill/>
        </p:spPr>
        <p:txBody>
          <a:bodyPr wrap="square" rtlCol="0">
            <a:spAutoFit/>
          </a:bodyPr>
          <a:lstStyle/>
          <a:p>
            <a:r>
              <a:rPr lang="en-US" sz="2800" b="1" dirty="0"/>
              <a:t>Sophisticated Usability Testing</a:t>
            </a:r>
          </a:p>
          <a:p>
            <a:pPr marL="914400" lvl="1" indent="-457200">
              <a:buFont typeface="Arial" panose="020B0604020202020204" pitchFamily="34" charset="0"/>
              <a:buChar char="•"/>
            </a:pPr>
            <a:r>
              <a:rPr lang="en-US" sz="2800" dirty="0"/>
              <a:t>Wireframe Prototyping</a:t>
            </a:r>
          </a:p>
          <a:p>
            <a:pPr marL="914400" lvl="1" indent="-457200">
              <a:buFont typeface="Arial" panose="020B0604020202020204" pitchFamily="34" charset="0"/>
              <a:buChar char="•"/>
            </a:pPr>
            <a:r>
              <a:rPr lang="en-US" sz="2800" dirty="0"/>
              <a:t>User Personas</a:t>
            </a:r>
          </a:p>
          <a:p>
            <a:pPr marL="914400" lvl="1" indent="-457200">
              <a:buFont typeface="Arial" panose="020B0604020202020204" pitchFamily="34" charset="0"/>
              <a:buChar char="•"/>
            </a:pPr>
            <a:r>
              <a:rPr lang="en-US" sz="2800" dirty="0"/>
              <a:t>Conditional Content</a:t>
            </a:r>
          </a:p>
          <a:p>
            <a:pPr marL="914400" lvl="1" indent="-457200">
              <a:buFont typeface="Arial" panose="020B0604020202020204" pitchFamily="34" charset="0"/>
              <a:buChar char="•"/>
            </a:pPr>
            <a:r>
              <a:rPr lang="en-US" sz="2800" dirty="0"/>
              <a:t>Social Media Promotion</a:t>
            </a:r>
          </a:p>
          <a:p>
            <a:pPr marL="914400" lvl="1" indent="-457200">
              <a:buFont typeface="Arial" panose="020B0604020202020204" pitchFamily="34" charset="0"/>
              <a:buChar char="•"/>
            </a:pPr>
            <a:r>
              <a:rPr lang="en-US" sz="2800" dirty="0"/>
              <a:t>High Conversion Rates</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endParaRPr lang="en-US" dirty="0"/>
          </a:p>
        </p:txBody>
      </p:sp>
      <p:sp>
        <p:nvSpPr>
          <p:cNvPr id="8" name="Title 2"/>
          <p:cNvSpPr txBox="1">
            <a:spLocks/>
          </p:cNvSpPr>
          <p:nvPr/>
        </p:nvSpPr>
        <p:spPr>
          <a:xfrm>
            <a:off x="-6630" y="0"/>
            <a:ext cx="12198629"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American Kidney Fund:  Award-Winning Presence </a:t>
            </a:r>
          </a:p>
        </p:txBody>
      </p:sp>
      <p:sp>
        <p:nvSpPr>
          <p:cNvPr id="2" name="TextBox 1"/>
          <p:cNvSpPr txBox="1"/>
          <p:nvPr/>
        </p:nvSpPr>
        <p:spPr>
          <a:xfrm>
            <a:off x="7574280" y="4404360"/>
            <a:ext cx="4373880" cy="2246769"/>
          </a:xfrm>
          <a:prstGeom prst="rect">
            <a:avLst/>
          </a:prstGeom>
          <a:noFill/>
        </p:spPr>
        <p:txBody>
          <a:bodyPr wrap="square" rtlCol="0">
            <a:spAutoFit/>
          </a:bodyPr>
          <a:lstStyle/>
          <a:p>
            <a:r>
              <a:rPr lang="en-US" sz="2000" b="1" dirty="0">
                <a:solidFill>
                  <a:srgbClr val="C73A27"/>
                </a:solidFill>
              </a:rPr>
              <a:t>“Our experience with Firefly designing and developing our new responsive website was outstanding from start to finish.  The end product is a beautiful, intuitive site that effectively communicates our lifesaving mission. Our audience loves it!”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6484"/>
            <a:ext cx="7025640" cy="411235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5938989"/>
            <a:ext cx="2102167" cy="657073"/>
          </a:xfrm>
          <a:prstGeom prst="rect">
            <a:avLst/>
          </a:prstGeom>
        </p:spPr>
      </p:pic>
    </p:spTree>
    <p:extLst>
      <p:ext uri="{BB962C8B-B14F-4D97-AF65-F5344CB8AC3E}">
        <p14:creationId xmlns:p14="http://schemas.microsoft.com/office/powerpoint/2010/main" val="2221746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0"/>
            <a:ext cx="12191999" cy="6858000"/>
          </a:xfrm>
          <a:prstGeom prst="rect">
            <a:avLst/>
          </a:prstGeom>
          <a:solidFill>
            <a:srgbClr val="E64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alphaModFix amt="96000"/>
            <a:extLst>
              <a:ext uri="{28A0092B-C50C-407E-A947-70E740481C1C}">
                <a14:useLocalDpi xmlns:a14="http://schemas.microsoft.com/office/drawing/2010/main" val="0"/>
              </a:ext>
            </a:extLst>
          </a:blip>
          <a:stretch>
            <a:fillRect/>
          </a:stretch>
        </p:blipFill>
        <p:spPr>
          <a:xfrm>
            <a:off x="1" y="1692017"/>
            <a:ext cx="12192000" cy="2643452"/>
          </a:xfrm>
          <a:prstGeom prst="rect">
            <a:avLst/>
          </a:prstGeom>
        </p:spPr>
      </p:pic>
      <p:sp>
        <p:nvSpPr>
          <p:cNvPr id="7" name="Rectangle 6"/>
          <p:cNvSpPr/>
          <p:nvPr/>
        </p:nvSpPr>
        <p:spPr>
          <a:xfrm>
            <a:off x="195263" y="201613"/>
            <a:ext cx="11798300" cy="6454775"/>
          </a:xfrm>
          <a:prstGeom prst="rect">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93" fontAlgn="auto">
              <a:spcBef>
                <a:spcPts val="0"/>
              </a:spcBef>
              <a:spcAft>
                <a:spcPts val="0"/>
              </a:spcAft>
              <a:defRPr/>
            </a:pPr>
            <a:endParaRPr lang="en-US" sz="4800" dirty="0"/>
          </a:p>
        </p:txBody>
      </p:sp>
      <p:sp>
        <p:nvSpPr>
          <p:cNvPr id="8" name="Rectangle 7"/>
          <p:cNvSpPr/>
          <p:nvPr/>
        </p:nvSpPr>
        <p:spPr>
          <a:xfrm>
            <a:off x="195262" y="2552078"/>
            <a:ext cx="11798301" cy="923330"/>
          </a:xfrm>
          <a:prstGeom prst="rect">
            <a:avLst/>
          </a:prstGeom>
        </p:spPr>
        <p:txBody>
          <a:bodyPr wrap="square">
            <a:spAutoFit/>
          </a:bodyPr>
          <a:lstStyle/>
          <a:p>
            <a:pPr algn="ctr"/>
            <a:r>
              <a:rPr lang="en-US" sz="5400" b="1" dirty="0">
                <a:solidFill>
                  <a:schemeClr val="bg1"/>
                </a:solidFill>
              </a:rPr>
              <a:t>We’re passionate about what we do.</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523" y="5320999"/>
            <a:ext cx="5732735" cy="870795"/>
          </a:xfrm>
          <a:prstGeom prst="rect">
            <a:avLst/>
          </a:prstGeom>
        </p:spPr>
      </p:pic>
    </p:spTree>
    <p:extLst>
      <p:ext uri="{BB962C8B-B14F-4D97-AF65-F5344CB8AC3E}">
        <p14:creationId xmlns:p14="http://schemas.microsoft.com/office/powerpoint/2010/main" val="936330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630" y="0"/>
            <a:ext cx="12198629"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Be The Match/National Marrow Donor Program</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76388" y="-7443"/>
            <a:ext cx="1293404" cy="999137"/>
          </a:xfrm>
          <a:prstGeom prst="rect">
            <a:avLst/>
          </a:prstGeom>
        </p:spPr>
      </p:pic>
      <p:sp>
        <p:nvSpPr>
          <p:cNvPr id="9"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13062"/>
          <a:stretch/>
        </p:blipFill>
        <p:spPr>
          <a:xfrm>
            <a:off x="0" y="1071639"/>
            <a:ext cx="12192000" cy="5786361"/>
          </a:xfrm>
          <a:prstGeom prst="rect">
            <a:avLst/>
          </a:prstGeom>
        </p:spPr>
      </p:pic>
    </p:spTree>
    <p:extLst>
      <p:ext uri="{BB962C8B-B14F-4D97-AF65-F5344CB8AC3E}">
        <p14:creationId xmlns:p14="http://schemas.microsoft.com/office/powerpoint/2010/main" val="1613994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630" y="0"/>
            <a:ext cx="12198629"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Be The Match: Be The Match Walk + Run</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76388" y="-7443"/>
            <a:ext cx="1293404" cy="999137"/>
          </a:xfrm>
          <a:prstGeom prst="rect">
            <a:avLst/>
          </a:prstGeom>
        </p:spPr>
      </p:pic>
      <p:sp>
        <p:nvSpPr>
          <p:cNvPr id="9"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pic>
        <p:nvPicPr>
          <p:cNvPr id="3" name="Picture 2">
            <a:hlinkClick r:id="rId4"/>
          </p:cNvPr>
          <p:cNvPicPr>
            <a:picLocks noChangeAspect="1"/>
          </p:cNvPicPr>
          <p:nvPr/>
        </p:nvPicPr>
        <p:blipFill>
          <a:blip r:embed="rId5"/>
          <a:stretch>
            <a:fillRect/>
          </a:stretch>
        </p:blipFill>
        <p:spPr>
          <a:xfrm>
            <a:off x="228600" y="1889760"/>
            <a:ext cx="6938341" cy="4084376"/>
          </a:xfrm>
          <a:prstGeom prst="rect">
            <a:avLst/>
          </a:prstGeom>
        </p:spPr>
      </p:pic>
      <p:sp>
        <p:nvSpPr>
          <p:cNvPr id="10" name="TextBox 9"/>
          <p:cNvSpPr txBox="1"/>
          <p:nvPr/>
        </p:nvSpPr>
        <p:spPr>
          <a:xfrm>
            <a:off x="7004032" y="1336343"/>
            <a:ext cx="4883168" cy="2954655"/>
          </a:xfrm>
          <a:prstGeom prst="rect">
            <a:avLst/>
          </a:prstGeom>
          <a:noFill/>
        </p:spPr>
        <p:txBody>
          <a:bodyPr wrap="square" rtlCol="0">
            <a:spAutoFit/>
          </a:bodyPr>
          <a:lstStyle/>
          <a:p>
            <a:r>
              <a:rPr lang="en-US" sz="2800" b="1" dirty="0"/>
              <a:t>Redesign for Signature Event</a:t>
            </a:r>
          </a:p>
          <a:p>
            <a:pPr marL="914400" lvl="1" indent="-457200">
              <a:buFont typeface="Arial" panose="020B0604020202020204" pitchFamily="34" charset="0"/>
              <a:buChar char="•"/>
            </a:pPr>
            <a:r>
              <a:rPr lang="en-US" sz="2800" dirty="0"/>
              <a:t>Performance Analysis</a:t>
            </a:r>
          </a:p>
          <a:p>
            <a:pPr marL="914400" lvl="1" indent="-457200">
              <a:buFont typeface="Arial" panose="020B0604020202020204" pitchFamily="34" charset="0"/>
              <a:buChar char="•"/>
            </a:pPr>
            <a:r>
              <a:rPr lang="en-US" sz="2800" dirty="0"/>
              <a:t>Reengagement Strategy</a:t>
            </a:r>
          </a:p>
          <a:p>
            <a:pPr marL="914400" lvl="1" indent="-457200">
              <a:buFont typeface="Arial" panose="020B0604020202020204" pitchFamily="34" charset="0"/>
              <a:buChar char="•"/>
            </a:pPr>
            <a:r>
              <a:rPr lang="en-US" sz="2800" dirty="0"/>
              <a:t>Design &amp; Development</a:t>
            </a:r>
          </a:p>
          <a:p>
            <a:pPr marL="914400" lvl="1" indent="-457200">
              <a:buFont typeface="Arial" panose="020B0604020202020204" pitchFamily="34" charset="0"/>
              <a:buChar char="•"/>
            </a:pPr>
            <a:r>
              <a:rPr lang="en-US" sz="2800" dirty="0"/>
              <a:t>Participant Email Content</a:t>
            </a:r>
          </a:p>
          <a:p>
            <a:pPr marL="914400" lvl="1" indent="-457200">
              <a:buFont typeface="Arial" panose="020B0604020202020204" pitchFamily="34" charset="0"/>
              <a:buChar char="•"/>
            </a:pPr>
            <a:r>
              <a:rPr lang="en-US" sz="2800" dirty="0"/>
              <a:t>Social Media Integration</a:t>
            </a:r>
          </a:p>
          <a:p>
            <a:endParaRPr lang="en-US" dirty="0"/>
          </a:p>
        </p:txBody>
      </p:sp>
      <p:sp>
        <p:nvSpPr>
          <p:cNvPr id="8" name="TextBox 7"/>
          <p:cNvSpPr txBox="1"/>
          <p:nvPr/>
        </p:nvSpPr>
        <p:spPr>
          <a:xfrm>
            <a:off x="7574280" y="4404360"/>
            <a:ext cx="4373880" cy="2246769"/>
          </a:xfrm>
          <a:prstGeom prst="rect">
            <a:avLst/>
          </a:prstGeom>
          <a:noFill/>
        </p:spPr>
        <p:txBody>
          <a:bodyPr wrap="square" rtlCol="0">
            <a:spAutoFit/>
          </a:bodyPr>
          <a:lstStyle/>
          <a:p>
            <a:r>
              <a:rPr lang="en-US" sz="2000" b="1" dirty="0">
                <a:solidFill>
                  <a:srgbClr val="C73A27"/>
                </a:solidFill>
              </a:rPr>
              <a:t>“It’s rare to find a vendor that 'gets you' the way Firefly does. No matter what we throw at them, they never fail to mold our crazy ideas, budget restrictions and timelines into inspired solutions. Firefly is not just a vendor for us, they’re part of our team.”</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5938989"/>
            <a:ext cx="2102167" cy="657073"/>
          </a:xfrm>
          <a:prstGeom prst="rect">
            <a:avLst/>
          </a:prstGeom>
        </p:spPr>
      </p:pic>
    </p:spTree>
    <p:extLst>
      <p:ext uri="{BB962C8B-B14F-4D97-AF65-F5344CB8AC3E}">
        <p14:creationId xmlns:p14="http://schemas.microsoft.com/office/powerpoint/2010/main" val="2253670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0"/>
            <a:ext cx="12191999" cy="6858000"/>
          </a:xfrm>
          <a:prstGeom prst="rect">
            <a:avLst/>
          </a:prstGeom>
          <a:solidFill>
            <a:srgbClr val="E64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20" y="5017777"/>
            <a:ext cx="3019385" cy="1198059"/>
          </a:xfrm>
          <a:prstGeom prst="rect">
            <a:avLst/>
          </a:prstGeom>
        </p:spPr>
      </p:pic>
      <p:pic>
        <p:nvPicPr>
          <p:cNvPr id="9" name="Picture 8"/>
          <p:cNvPicPr>
            <a:picLocks noChangeAspect="1"/>
          </p:cNvPicPr>
          <p:nvPr/>
        </p:nvPicPr>
        <p:blipFill>
          <a:blip r:embed="rId4">
            <a:alphaModFix amt="96000"/>
            <a:extLst>
              <a:ext uri="{28A0092B-C50C-407E-A947-70E740481C1C}">
                <a14:useLocalDpi xmlns:a14="http://schemas.microsoft.com/office/drawing/2010/main" val="0"/>
              </a:ext>
            </a:extLst>
          </a:blip>
          <a:stretch>
            <a:fillRect/>
          </a:stretch>
        </p:blipFill>
        <p:spPr>
          <a:xfrm>
            <a:off x="1" y="1692017"/>
            <a:ext cx="12192000" cy="2643452"/>
          </a:xfrm>
          <a:prstGeom prst="rect">
            <a:avLst/>
          </a:prstGeom>
        </p:spPr>
      </p:pic>
      <p:sp>
        <p:nvSpPr>
          <p:cNvPr id="16" name="Rectangle 15"/>
          <p:cNvSpPr/>
          <p:nvPr/>
        </p:nvSpPr>
        <p:spPr>
          <a:xfrm>
            <a:off x="0" y="2064838"/>
            <a:ext cx="12195174" cy="1908215"/>
          </a:xfrm>
          <a:prstGeom prst="rect">
            <a:avLst/>
          </a:prstGeom>
        </p:spPr>
        <p:txBody>
          <a:bodyPr wrap="square">
            <a:spAutoFit/>
          </a:bodyPr>
          <a:lstStyle/>
          <a:p>
            <a:pPr algn="ctr">
              <a:spcAft>
                <a:spcPts val="1200"/>
              </a:spcAft>
            </a:pPr>
            <a:r>
              <a:rPr lang="en-US" sz="5400" b="1" dirty="0">
                <a:solidFill>
                  <a:schemeClr val="bg1"/>
                </a:solidFill>
                <a:latin typeface="Calibri" pitchFamily="34" charset="0"/>
              </a:rPr>
              <a:t>Contact Us For A Custom Quote.</a:t>
            </a:r>
          </a:p>
          <a:p>
            <a:pPr algn="ctr">
              <a:spcAft>
                <a:spcPts val="1200"/>
              </a:spcAft>
            </a:pPr>
            <a:endParaRPr lang="en-US" sz="2200" dirty="0">
              <a:solidFill>
                <a:schemeClr val="bg1"/>
              </a:solidFill>
              <a:latin typeface="Calibri" pitchFamily="34" charset="0"/>
            </a:endParaRPr>
          </a:p>
          <a:p>
            <a:pPr algn="ctr">
              <a:spcAft>
                <a:spcPts val="1200"/>
              </a:spcAft>
            </a:pPr>
            <a:r>
              <a:rPr lang="en-US" sz="2200" dirty="0">
                <a:solidFill>
                  <a:schemeClr val="bg1"/>
                </a:solidFill>
                <a:latin typeface="Calibri" pitchFamily="34" charset="0"/>
              </a:rPr>
              <a:t>860-383-8332  |  maureen@fireflypartners.com</a:t>
            </a:r>
          </a:p>
        </p:txBody>
      </p:sp>
      <p:sp>
        <p:nvSpPr>
          <p:cNvPr id="7" name="Rectangle 6"/>
          <p:cNvSpPr/>
          <p:nvPr/>
        </p:nvSpPr>
        <p:spPr>
          <a:xfrm>
            <a:off x="195263" y="201613"/>
            <a:ext cx="11798300" cy="6454775"/>
          </a:xfrm>
          <a:prstGeom prst="rect">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93" fontAlgn="auto">
              <a:spcBef>
                <a:spcPts val="0"/>
              </a:spcBef>
              <a:spcAft>
                <a:spcPts val="0"/>
              </a:spcAft>
              <a:defRPr/>
            </a:pPr>
            <a:endParaRPr lang="en-US" sz="4800" dirty="0"/>
          </a:p>
        </p:txBody>
      </p:sp>
    </p:spTree>
    <p:extLst>
      <p:ext uri="{BB962C8B-B14F-4D97-AF65-F5344CB8AC3E}">
        <p14:creationId xmlns:p14="http://schemas.microsoft.com/office/powerpoint/2010/main" val="138148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734"/>
            <a:ext cx="12192000"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Our Company</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69570" y="-6709"/>
            <a:ext cx="1293404" cy="999137"/>
          </a:xfrm>
          <a:prstGeom prst="rect">
            <a:avLst/>
          </a:prstGeom>
        </p:spPr>
      </p:pic>
      <p:sp>
        <p:nvSpPr>
          <p:cNvPr id="12"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sp>
        <p:nvSpPr>
          <p:cNvPr id="2" name="Content Placeholder 1"/>
          <p:cNvSpPr>
            <a:spLocks noGrp="1"/>
          </p:cNvSpPr>
          <p:nvPr>
            <p:ph idx="1"/>
          </p:nvPr>
        </p:nvSpPr>
        <p:spPr>
          <a:xfrm>
            <a:off x="512064" y="1691513"/>
            <a:ext cx="11216640" cy="4351338"/>
          </a:xfrm>
        </p:spPr>
        <p:txBody>
          <a:bodyPr>
            <a:normAutofit fontScale="92500" lnSpcReduction="20000"/>
          </a:bodyPr>
          <a:lstStyle/>
          <a:p>
            <a:pPr marL="0" indent="0" algn="ctr">
              <a:buNone/>
            </a:pPr>
            <a:r>
              <a:rPr lang="en-US" sz="3600" b="1" dirty="0">
                <a:solidFill>
                  <a:srgbClr val="C73A27"/>
                </a:solidFill>
              </a:rPr>
              <a:t>Founded in 2008 to serve the needs of the nonprofit market</a:t>
            </a:r>
            <a:br>
              <a:rPr lang="en-US" b="1" dirty="0"/>
            </a:br>
            <a:endParaRPr lang="en-US" b="1" dirty="0"/>
          </a:p>
          <a:p>
            <a:pPr marL="0" indent="0">
              <a:buNone/>
            </a:pPr>
            <a:r>
              <a:rPr lang="en-US" sz="3000" dirty="0"/>
              <a:t>At Firefly Partners, our team is made up of dedicated, personable people </a:t>
            </a:r>
            <a:br>
              <a:rPr lang="en-US" sz="3000" dirty="0"/>
            </a:br>
            <a:r>
              <a:rPr lang="en-US" sz="3000" dirty="0"/>
              <a:t>who have a </a:t>
            </a:r>
            <a:r>
              <a:rPr lang="en-US" sz="3000" b="1" i="1" dirty="0"/>
              <a:t>true passion </a:t>
            </a:r>
            <a:r>
              <a:rPr lang="en-US" sz="3000" dirty="0"/>
              <a:t>for working with mission-driven organizations.  </a:t>
            </a:r>
            <a:br>
              <a:rPr lang="en-US" sz="3000" dirty="0"/>
            </a:br>
            <a:endParaRPr lang="en-US" sz="3000" dirty="0"/>
          </a:p>
          <a:p>
            <a:pPr marL="0" indent="0">
              <a:buNone/>
            </a:pPr>
            <a:r>
              <a:rPr lang="en-US" sz="3000" dirty="0"/>
              <a:t>We focus on delivering modern digital solutions by using proven processes built upon a framework of </a:t>
            </a:r>
            <a:r>
              <a:rPr lang="en-US" sz="3000" b="1" i="1" dirty="0"/>
              <a:t>collaboration</a:t>
            </a:r>
            <a:r>
              <a:rPr lang="en-US" sz="3000" dirty="0"/>
              <a:t>, </a:t>
            </a:r>
            <a:r>
              <a:rPr lang="en-US" sz="3000" b="1" i="1" dirty="0"/>
              <a:t>creativity</a:t>
            </a:r>
            <a:r>
              <a:rPr lang="en-US" sz="3000" dirty="0"/>
              <a:t> and </a:t>
            </a:r>
            <a:r>
              <a:rPr lang="en-US" sz="3000" b="1" i="1" dirty="0"/>
              <a:t>communication</a:t>
            </a:r>
            <a:r>
              <a:rPr lang="en-US" sz="3000" dirty="0"/>
              <a:t>.  </a:t>
            </a:r>
            <a:br>
              <a:rPr lang="en-US" sz="3000" dirty="0"/>
            </a:br>
            <a:endParaRPr lang="en-US" sz="3000" dirty="0"/>
          </a:p>
          <a:p>
            <a:pPr marL="0" indent="0">
              <a:buNone/>
            </a:pPr>
            <a:r>
              <a:rPr lang="en-US" sz="3000" dirty="0"/>
              <a:t>Our team enjoys working together to solve challenging problems for clients and the company.  As a result, our clients are provided with the </a:t>
            </a:r>
            <a:r>
              <a:rPr lang="en-US" sz="3000" b="1" i="1" dirty="0"/>
              <a:t>highest quality deliverables</a:t>
            </a:r>
            <a:r>
              <a:rPr lang="en-US" sz="3000" dirty="0"/>
              <a:t> and the </a:t>
            </a:r>
            <a:r>
              <a:rPr lang="en-US" sz="3000" b="1" i="1" dirty="0"/>
              <a:t>best experience </a:t>
            </a:r>
            <a:r>
              <a:rPr lang="en-US" sz="3000" dirty="0"/>
              <a:t>possible, and that makes us all feel incredibly proud.</a:t>
            </a:r>
          </a:p>
          <a:p>
            <a:pPr marL="0" indent="0">
              <a:buNone/>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5938989"/>
            <a:ext cx="2102167" cy="657073"/>
          </a:xfrm>
          <a:prstGeom prst="rect">
            <a:avLst/>
          </a:prstGeom>
        </p:spPr>
      </p:pic>
    </p:spTree>
    <p:extLst>
      <p:ext uri="{BB962C8B-B14F-4D97-AF65-F5344CB8AC3E}">
        <p14:creationId xmlns:p14="http://schemas.microsoft.com/office/powerpoint/2010/main" val="281001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734"/>
            <a:ext cx="12192000"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Our Approach</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69570" y="-6709"/>
            <a:ext cx="1293404" cy="999137"/>
          </a:xfrm>
          <a:prstGeom prst="rect">
            <a:avLst/>
          </a:prstGeom>
        </p:spPr>
      </p:pic>
      <p:sp>
        <p:nvSpPr>
          <p:cNvPr id="12"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sp>
        <p:nvSpPr>
          <p:cNvPr id="2" name="Content Placeholder 1"/>
          <p:cNvSpPr>
            <a:spLocks noGrp="1"/>
          </p:cNvSpPr>
          <p:nvPr>
            <p:ph idx="1"/>
          </p:nvPr>
        </p:nvSpPr>
        <p:spPr>
          <a:xfrm>
            <a:off x="512064" y="1691513"/>
            <a:ext cx="11216640" cy="4351338"/>
          </a:xfrm>
        </p:spPr>
        <p:txBody>
          <a:bodyPr>
            <a:normAutofit fontScale="92500" lnSpcReduction="10000"/>
          </a:bodyPr>
          <a:lstStyle/>
          <a:p>
            <a:pPr marL="0" indent="0" algn="ctr">
              <a:buNone/>
            </a:pPr>
            <a:r>
              <a:rPr lang="en-US" sz="3600" b="1" dirty="0">
                <a:solidFill>
                  <a:srgbClr val="C73A27"/>
                </a:solidFill>
              </a:rPr>
              <a:t>We identify opportunities and solve problems.</a:t>
            </a:r>
            <a:br>
              <a:rPr lang="en-US" b="1" dirty="0"/>
            </a:br>
            <a:endParaRPr lang="en-US" dirty="0"/>
          </a:p>
          <a:p>
            <a:pPr marL="0" indent="0">
              <a:buNone/>
            </a:pPr>
            <a:r>
              <a:rPr lang="en-US" dirty="0"/>
              <a:t>We use a comprehensive set of metrics to evaluate your baseline performance, set new goals and develop a </a:t>
            </a:r>
            <a:r>
              <a:rPr lang="en-US" b="1" i="1" dirty="0"/>
              <a:t>detailed strategy </a:t>
            </a:r>
            <a:r>
              <a:rPr lang="en-US" dirty="0"/>
              <a:t>to help you reach those goals.   </a:t>
            </a:r>
          </a:p>
          <a:p>
            <a:pPr marL="0" indent="0">
              <a:buNone/>
            </a:pPr>
            <a:br>
              <a:rPr lang="en-US" dirty="0"/>
            </a:br>
            <a:r>
              <a:rPr lang="en-US" dirty="0"/>
              <a:t>We deliver innovative solutions to meet your requirements, and provide </a:t>
            </a:r>
            <a:r>
              <a:rPr lang="en-US" b="1" i="1" dirty="0"/>
              <a:t>ongoing monitoring and adjustment </a:t>
            </a:r>
            <a:r>
              <a:rPr lang="en-US" dirty="0"/>
              <a:t>for increased conversion.</a:t>
            </a:r>
          </a:p>
          <a:p>
            <a:pPr marL="0" indent="0">
              <a:buNone/>
            </a:pPr>
            <a:endParaRPr lang="en-US" dirty="0"/>
          </a:p>
          <a:p>
            <a:pPr marL="0" indent="0">
              <a:buNone/>
            </a:pPr>
            <a:r>
              <a:rPr lang="en-US" dirty="0"/>
              <a:t>We leverage the power of time-tested best practices across all of your digital channels, and apply the latest in </a:t>
            </a:r>
            <a:r>
              <a:rPr lang="en-US" b="1" i="1" dirty="0"/>
              <a:t>modern communication and conversion tactics </a:t>
            </a:r>
            <a:r>
              <a:rPr lang="en-US" dirty="0"/>
              <a:t>for content that resonates with your audiences.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5938989"/>
            <a:ext cx="2102167" cy="657073"/>
          </a:xfrm>
          <a:prstGeom prst="rect">
            <a:avLst/>
          </a:prstGeom>
        </p:spPr>
      </p:pic>
    </p:spTree>
    <p:extLst>
      <p:ext uri="{BB962C8B-B14F-4D97-AF65-F5344CB8AC3E}">
        <p14:creationId xmlns:p14="http://schemas.microsoft.com/office/powerpoint/2010/main" val="2831743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0"/>
            <a:ext cx="12191999" cy="6858000"/>
          </a:xfrm>
          <a:prstGeom prst="rect">
            <a:avLst/>
          </a:prstGeom>
          <a:solidFill>
            <a:srgbClr val="E64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alphaModFix amt="96000"/>
            <a:extLst>
              <a:ext uri="{28A0092B-C50C-407E-A947-70E740481C1C}">
                <a14:useLocalDpi xmlns:a14="http://schemas.microsoft.com/office/drawing/2010/main" val="0"/>
              </a:ext>
            </a:extLst>
          </a:blip>
          <a:stretch>
            <a:fillRect/>
          </a:stretch>
        </p:blipFill>
        <p:spPr>
          <a:xfrm>
            <a:off x="1" y="1692017"/>
            <a:ext cx="12192000" cy="2643452"/>
          </a:xfrm>
          <a:prstGeom prst="rect">
            <a:avLst/>
          </a:prstGeom>
        </p:spPr>
      </p:pic>
      <p:sp>
        <p:nvSpPr>
          <p:cNvPr id="7" name="Rectangle 6"/>
          <p:cNvSpPr/>
          <p:nvPr/>
        </p:nvSpPr>
        <p:spPr>
          <a:xfrm>
            <a:off x="195263" y="201613"/>
            <a:ext cx="11798300" cy="6454775"/>
          </a:xfrm>
          <a:prstGeom prst="rect">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93" fontAlgn="auto">
              <a:spcBef>
                <a:spcPts val="0"/>
              </a:spcBef>
              <a:spcAft>
                <a:spcPts val="0"/>
              </a:spcAft>
              <a:defRPr/>
            </a:pPr>
            <a:endParaRPr lang="en-US" sz="4800" dirty="0"/>
          </a:p>
        </p:txBody>
      </p:sp>
      <p:sp>
        <p:nvSpPr>
          <p:cNvPr id="8" name="Rectangle 7"/>
          <p:cNvSpPr/>
          <p:nvPr/>
        </p:nvSpPr>
        <p:spPr>
          <a:xfrm>
            <a:off x="195262" y="2552078"/>
            <a:ext cx="11798301" cy="923330"/>
          </a:xfrm>
          <a:prstGeom prst="rect">
            <a:avLst/>
          </a:prstGeom>
        </p:spPr>
        <p:txBody>
          <a:bodyPr wrap="square">
            <a:spAutoFit/>
          </a:bodyPr>
          <a:lstStyle/>
          <a:p>
            <a:pPr algn="ctr"/>
            <a:r>
              <a:rPr lang="en-US" sz="5400" b="1" dirty="0">
                <a:solidFill>
                  <a:schemeClr val="bg1"/>
                </a:solidFill>
              </a:rPr>
              <a:t>We deliver the right services.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523" y="5320999"/>
            <a:ext cx="5732735" cy="870795"/>
          </a:xfrm>
          <a:prstGeom prst="rect">
            <a:avLst/>
          </a:prstGeom>
        </p:spPr>
      </p:pic>
    </p:spTree>
    <p:extLst>
      <p:ext uri="{BB962C8B-B14F-4D97-AF65-F5344CB8AC3E}">
        <p14:creationId xmlns:p14="http://schemas.microsoft.com/office/powerpoint/2010/main" val="375990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734"/>
            <a:ext cx="12192000"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The Best Story Still Needs A Smart Strategy</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69570" y="-6709"/>
            <a:ext cx="1293404" cy="999137"/>
          </a:xfrm>
          <a:prstGeom prst="rect">
            <a:avLst/>
          </a:prstGeom>
        </p:spPr>
      </p:pic>
      <p:sp>
        <p:nvSpPr>
          <p:cNvPr id="12"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3897" r="763" b="6513"/>
          <a:stretch/>
        </p:blipFill>
        <p:spPr>
          <a:xfrm>
            <a:off x="1" y="1158239"/>
            <a:ext cx="12192000" cy="5699761"/>
          </a:xfrm>
          <a:prstGeom prst="rect">
            <a:avLst/>
          </a:prstGeom>
        </p:spPr>
      </p:pic>
    </p:spTree>
    <p:extLst>
      <p:ext uri="{BB962C8B-B14F-4D97-AF65-F5344CB8AC3E}">
        <p14:creationId xmlns:p14="http://schemas.microsoft.com/office/powerpoint/2010/main" val="3699065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734"/>
            <a:ext cx="12192000"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Strategy &amp; Planning</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69570" y="-6709"/>
            <a:ext cx="1293404" cy="999137"/>
          </a:xfrm>
          <a:prstGeom prst="rect">
            <a:avLst/>
          </a:prstGeom>
        </p:spPr>
      </p:pic>
      <p:sp>
        <p:nvSpPr>
          <p:cNvPr id="12"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sp>
        <p:nvSpPr>
          <p:cNvPr id="3" name="Content Placeholder 2"/>
          <p:cNvSpPr>
            <a:spLocks noGrp="1"/>
          </p:cNvSpPr>
          <p:nvPr>
            <p:ph idx="1"/>
          </p:nvPr>
        </p:nvSpPr>
        <p:spPr>
          <a:xfrm>
            <a:off x="853440" y="1177131"/>
            <a:ext cx="10515600" cy="4351338"/>
          </a:xfrm>
        </p:spPr>
        <p:txBody>
          <a:bodyPr>
            <a:normAutofit/>
          </a:bodyPr>
          <a:lstStyle/>
          <a:p>
            <a:pPr marL="0" indent="0">
              <a:buNone/>
            </a:pPr>
            <a:endParaRPr lang="en-US" b="1" dirty="0"/>
          </a:p>
          <a:p>
            <a:r>
              <a:rPr lang="en-US" dirty="0"/>
              <a:t>Marketing Metrics Analysis and Recommendations</a:t>
            </a:r>
          </a:p>
          <a:p>
            <a:r>
              <a:rPr lang="en-US" dirty="0"/>
              <a:t>User Surveys and Usability Testing</a:t>
            </a:r>
          </a:p>
          <a:p>
            <a:r>
              <a:rPr lang="en-US" dirty="0"/>
              <a:t>Communication Audits and Content Strategy</a:t>
            </a:r>
          </a:p>
          <a:p>
            <a:r>
              <a:rPr lang="en-US" dirty="0"/>
              <a:t>Multichannel Campaign Planning </a:t>
            </a:r>
          </a:p>
          <a:p>
            <a:r>
              <a:rPr lang="en-US" dirty="0"/>
              <a:t>Google Grants and AdWords</a:t>
            </a:r>
          </a:p>
          <a:p>
            <a:pPr marL="0" indent="0">
              <a:buNone/>
            </a:pPr>
            <a:r>
              <a:rPr lang="en-US" dirty="0"/>
              <a:t>    </a:t>
            </a:r>
          </a:p>
        </p:txBody>
      </p:sp>
      <p:pic>
        <p:nvPicPr>
          <p:cNvPr id="2" name="Picture 1"/>
          <p:cNvPicPr>
            <a:picLocks noChangeAspect="1"/>
          </p:cNvPicPr>
          <p:nvPr/>
        </p:nvPicPr>
        <p:blipFill>
          <a:blip r:embed="rId4"/>
          <a:stretch>
            <a:fillRect/>
          </a:stretch>
        </p:blipFill>
        <p:spPr>
          <a:xfrm>
            <a:off x="7254240" y="3740254"/>
            <a:ext cx="4543371" cy="2686220"/>
          </a:xfrm>
          <a:prstGeom prst="rect">
            <a:avLst/>
          </a:prstGeom>
          <a:ln>
            <a:solidFill>
              <a:schemeClr val="tx1"/>
            </a:solidFill>
          </a:ln>
        </p:spPr>
      </p:pic>
      <p:sp>
        <p:nvSpPr>
          <p:cNvPr id="8" name="TextBox 7"/>
          <p:cNvSpPr txBox="1"/>
          <p:nvPr/>
        </p:nvSpPr>
        <p:spPr>
          <a:xfrm>
            <a:off x="6781800" y="6488668"/>
            <a:ext cx="5410200" cy="369332"/>
          </a:xfrm>
          <a:prstGeom prst="rect">
            <a:avLst/>
          </a:prstGeom>
          <a:noFill/>
        </p:spPr>
        <p:txBody>
          <a:bodyPr wrap="square" rtlCol="0">
            <a:spAutoFit/>
          </a:bodyPr>
          <a:lstStyle/>
          <a:p>
            <a:r>
              <a:rPr lang="en-US" b="1" dirty="0">
                <a:solidFill>
                  <a:srgbClr val="C73A27"/>
                </a:solidFill>
              </a:rPr>
              <a:t>Click Tracking Analysis:  Mothers Against Drunk Driving</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5938989"/>
            <a:ext cx="2102167" cy="657073"/>
          </a:xfrm>
          <a:prstGeom prst="rect">
            <a:avLst/>
          </a:prstGeom>
        </p:spPr>
      </p:pic>
    </p:spTree>
    <p:extLst>
      <p:ext uri="{BB962C8B-B14F-4D97-AF65-F5344CB8AC3E}">
        <p14:creationId xmlns:p14="http://schemas.microsoft.com/office/powerpoint/2010/main" val="1976889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734"/>
            <a:ext cx="12192000"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Integrated Digital Marketing Services</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69570" y="-6709"/>
            <a:ext cx="1293404" cy="999137"/>
          </a:xfrm>
          <a:prstGeom prst="rect">
            <a:avLst/>
          </a:prstGeom>
        </p:spPr>
      </p:pic>
      <p:sp>
        <p:nvSpPr>
          <p:cNvPr id="12"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sp>
        <p:nvSpPr>
          <p:cNvPr id="3" name="Content Placeholder 2"/>
          <p:cNvSpPr>
            <a:spLocks noGrp="1"/>
          </p:cNvSpPr>
          <p:nvPr>
            <p:ph idx="1"/>
          </p:nvPr>
        </p:nvSpPr>
        <p:spPr>
          <a:xfrm>
            <a:off x="838200" y="1177131"/>
            <a:ext cx="10515600" cy="4351338"/>
          </a:xfrm>
        </p:spPr>
        <p:txBody>
          <a:bodyPr>
            <a:normAutofit/>
          </a:bodyPr>
          <a:lstStyle/>
          <a:p>
            <a:pPr marL="0" indent="0">
              <a:buNone/>
            </a:pPr>
            <a:endParaRPr lang="en-US" dirty="0"/>
          </a:p>
          <a:p>
            <a:r>
              <a:rPr lang="en-US" dirty="0"/>
              <a:t>Social Media Marketing</a:t>
            </a:r>
          </a:p>
          <a:p>
            <a:r>
              <a:rPr lang="en-US" dirty="0"/>
              <a:t>Search Engine Optimization (SEO)</a:t>
            </a:r>
          </a:p>
          <a:p>
            <a:r>
              <a:rPr lang="en-US" dirty="0"/>
              <a:t>Email, Fundraising and Advocacy Campaign Execution</a:t>
            </a:r>
          </a:p>
          <a:p>
            <a:r>
              <a:rPr lang="en-US" dirty="0"/>
              <a:t>A/B Testing </a:t>
            </a:r>
          </a:p>
          <a:p>
            <a:r>
              <a:rPr lang="en-US" dirty="0"/>
              <a:t>Copywriting and Editing</a:t>
            </a:r>
          </a:p>
        </p:txBody>
      </p:sp>
      <p:sp>
        <p:nvSpPr>
          <p:cNvPr id="6" name="TextBox 5"/>
          <p:cNvSpPr txBox="1"/>
          <p:nvPr/>
        </p:nvSpPr>
        <p:spPr>
          <a:xfrm>
            <a:off x="6781800" y="6488668"/>
            <a:ext cx="5410200" cy="369332"/>
          </a:xfrm>
          <a:prstGeom prst="rect">
            <a:avLst/>
          </a:prstGeom>
          <a:noFill/>
        </p:spPr>
        <p:txBody>
          <a:bodyPr wrap="square" rtlCol="0">
            <a:spAutoFit/>
          </a:bodyPr>
          <a:lstStyle/>
          <a:p>
            <a:r>
              <a:rPr lang="en-US" b="1" dirty="0">
                <a:solidFill>
                  <a:srgbClr val="C73A27"/>
                </a:solidFill>
              </a:rPr>
              <a:t>Social Media Ad:  National Marrow Donor Program</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8960" y="3955542"/>
            <a:ext cx="4541520" cy="238429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5938989"/>
            <a:ext cx="2102167" cy="657073"/>
          </a:xfrm>
          <a:prstGeom prst="rect">
            <a:avLst/>
          </a:prstGeom>
        </p:spPr>
      </p:pic>
    </p:spTree>
    <p:extLst>
      <p:ext uri="{BB962C8B-B14F-4D97-AF65-F5344CB8AC3E}">
        <p14:creationId xmlns:p14="http://schemas.microsoft.com/office/powerpoint/2010/main" val="293489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734"/>
            <a:ext cx="12192000" cy="996084"/>
          </a:xfrm>
          <a:prstGeom prst="rect">
            <a:avLst/>
          </a:prstGeom>
          <a:solidFill>
            <a:srgbClr val="F6B21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Design Services</a:t>
            </a:r>
          </a:p>
        </p:txBody>
      </p:sp>
      <p:pic>
        <p:nvPicPr>
          <p:cNvPr id="7" name="Picture 6"/>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11169570" y="-6709"/>
            <a:ext cx="1293404" cy="999137"/>
          </a:xfrm>
          <a:prstGeom prst="rect">
            <a:avLst/>
          </a:prstGeom>
        </p:spPr>
      </p:pic>
      <p:sp>
        <p:nvSpPr>
          <p:cNvPr id="12" name="Title 2"/>
          <p:cNvSpPr txBox="1">
            <a:spLocks/>
          </p:cNvSpPr>
          <p:nvPr/>
        </p:nvSpPr>
        <p:spPr>
          <a:xfrm>
            <a:off x="0" y="999871"/>
            <a:ext cx="12192000" cy="149347"/>
          </a:xfrm>
          <a:prstGeom prst="rect">
            <a:avLst/>
          </a:prstGeom>
          <a:solidFill>
            <a:srgbClr val="EB5223"/>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endParaRPr>
          </a:p>
        </p:txBody>
      </p:sp>
      <p:sp>
        <p:nvSpPr>
          <p:cNvPr id="3" name="Content Placeholder 2"/>
          <p:cNvSpPr>
            <a:spLocks noGrp="1"/>
          </p:cNvSpPr>
          <p:nvPr>
            <p:ph idx="1"/>
          </p:nvPr>
        </p:nvSpPr>
        <p:spPr>
          <a:xfrm>
            <a:off x="853440" y="1177131"/>
            <a:ext cx="10515600" cy="4351338"/>
          </a:xfrm>
        </p:spPr>
        <p:txBody>
          <a:bodyPr>
            <a:normAutofit/>
          </a:bodyPr>
          <a:lstStyle/>
          <a:p>
            <a:endParaRPr lang="en-US" dirty="0"/>
          </a:p>
          <a:p>
            <a:r>
              <a:rPr lang="en-US" dirty="0"/>
              <a:t>UX Design and Prototyping</a:t>
            </a:r>
          </a:p>
          <a:p>
            <a:r>
              <a:rPr lang="en-US" dirty="0"/>
              <a:t>Website Design</a:t>
            </a:r>
          </a:p>
          <a:p>
            <a:r>
              <a:rPr lang="en-US" dirty="0"/>
              <a:t>Email Design</a:t>
            </a:r>
          </a:p>
          <a:p>
            <a:r>
              <a:rPr lang="en-US" dirty="0"/>
              <a:t>Impression and Social Media Ads </a:t>
            </a:r>
          </a:p>
          <a:p>
            <a:r>
              <a:rPr lang="en-US" dirty="0"/>
              <a:t>Corporate Sponsorship Collateral</a:t>
            </a:r>
          </a:p>
          <a:p>
            <a:pPr marL="0" indent="0">
              <a:buNone/>
            </a:pPr>
            <a:r>
              <a:rPr lang="en-US" dirty="0"/>
              <a:t>    </a:t>
            </a:r>
          </a:p>
        </p:txBody>
      </p:sp>
      <p:sp>
        <p:nvSpPr>
          <p:cNvPr id="8" name="TextBox 7"/>
          <p:cNvSpPr txBox="1"/>
          <p:nvPr/>
        </p:nvSpPr>
        <p:spPr>
          <a:xfrm>
            <a:off x="7802880" y="6488668"/>
            <a:ext cx="5410200" cy="369332"/>
          </a:xfrm>
          <a:prstGeom prst="rect">
            <a:avLst/>
          </a:prstGeom>
          <a:noFill/>
        </p:spPr>
        <p:txBody>
          <a:bodyPr wrap="square" rtlCol="0">
            <a:spAutoFit/>
          </a:bodyPr>
          <a:lstStyle/>
          <a:p>
            <a:r>
              <a:rPr lang="en-US" b="1" dirty="0">
                <a:solidFill>
                  <a:srgbClr val="C73A27"/>
                </a:solidFill>
              </a:rPr>
              <a:t>Lightbox Design:  Energy Outreach Colorado</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7640" y="2287452"/>
            <a:ext cx="3882736" cy="4067628"/>
          </a:xfrm>
          <a:prstGeom prst="rect">
            <a:avLst/>
          </a:prstGeom>
          <a:ln>
            <a:solidFill>
              <a:schemeClr val="tx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5938989"/>
            <a:ext cx="2102167" cy="657073"/>
          </a:xfrm>
          <a:prstGeom prst="rect">
            <a:avLst/>
          </a:prstGeom>
        </p:spPr>
      </p:pic>
    </p:spTree>
    <p:extLst>
      <p:ext uri="{BB962C8B-B14F-4D97-AF65-F5344CB8AC3E}">
        <p14:creationId xmlns:p14="http://schemas.microsoft.com/office/powerpoint/2010/main" val="4096925268"/>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0512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18927</TotalTime>
  <Words>509</Words>
  <Application>Microsoft Office PowerPoint</Application>
  <PresentationFormat>Widescreen</PresentationFormat>
  <Paragraphs>138</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ＭＳ Ｐゴシック</vt:lpstr>
      <vt:lpstr>Arial</vt:lpstr>
      <vt:lpstr>Calibri</vt:lpstr>
      <vt:lpstr>Calibri Light</vt:lpstr>
      <vt:lpstr>Office Theme</vt:lpstr>
      <vt:lpstr>Innovative Strategies.   Impeccable Execution.  Firefly Partners: Integrated Digital Marketing Capabilities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RESPONSIVE WEBSITE DESIGN:</dc:title>
  <dc:creator>Maureen Wallbeoff</dc:creator>
  <cp:lastModifiedBy>maureen@fireflypartners.com</cp:lastModifiedBy>
  <cp:revision>479</cp:revision>
  <cp:lastPrinted>2017-04-20T18:25:34Z</cp:lastPrinted>
  <dcterms:created xsi:type="dcterms:W3CDTF">2016-03-14T20:18:34Z</dcterms:created>
  <dcterms:modified xsi:type="dcterms:W3CDTF">2017-04-20T18:26:21Z</dcterms:modified>
</cp:coreProperties>
</file>